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0" r:id="rId7"/>
    <p:sldId id="261" r:id="rId8"/>
    <p:sldId id="263" r:id="rId9"/>
    <p:sldId id="264" r:id="rId10"/>
    <p:sldId id="266" r:id="rId11"/>
    <p:sldId id="280" r:id="rId12"/>
    <p:sldId id="282" r:id="rId13"/>
    <p:sldId id="281" r:id="rId14"/>
    <p:sldId id="267" r:id="rId15"/>
    <p:sldId id="283" r:id="rId16"/>
    <p:sldId id="271" r:id="rId17"/>
    <p:sldId id="272" r:id="rId18"/>
    <p:sldId id="265" r:id="rId19"/>
    <p:sldId id="274" r:id="rId20"/>
    <p:sldId id="276" r:id="rId21"/>
    <p:sldId id="284" r:id="rId22"/>
    <p:sldId id="277" r:id="rId23"/>
    <p:sldId id="279" r:id="rId24"/>
    <p:sldId id="27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0" d="100"/>
          <a:sy n="70" d="100"/>
        </p:scale>
        <p:origin x="4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C43505B-F049-4EDD-A0A6-6754B962E3FA}" type="datetimeFigureOut">
              <a:rPr lang="en-US" smtClean="0"/>
              <a:t>3/30/2020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370D0A9-B5F7-4032-9B85-6600C597C852}"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58925658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43505B-F049-4EDD-A0A6-6754B962E3FA}"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0D0A9-B5F7-4032-9B85-6600C597C852}" type="slidenum">
              <a:rPr lang="en-US" smtClean="0"/>
              <a:t>‹#›</a:t>
            </a:fld>
            <a:endParaRPr lang="en-US"/>
          </a:p>
        </p:txBody>
      </p:sp>
    </p:spTree>
    <p:extLst>
      <p:ext uri="{BB962C8B-B14F-4D97-AF65-F5344CB8AC3E}">
        <p14:creationId xmlns:p14="http://schemas.microsoft.com/office/powerpoint/2010/main" val="116794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43505B-F049-4EDD-A0A6-6754B962E3FA}"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0D0A9-B5F7-4032-9B85-6600C597C852}" type="slidenum">
              <a:rPr lang="en-US" smtClean="0"/>
              <a:t>‹#›</a:t>
            </a:fld>
            <a:endParaRPr lang="en-US"/>
          </a:p>
        </p:txBody>
      </p:sp>
    </p:spTree>
    <p:extLst>
      <p:ext uri="{BB962C8B-B14F-4D97-AF65-F5344CB8AC3E}">
        <p14:creationId xmlns:p14="http://schemas.microsoft.com/office/powerpoint/2010/main" val="2134597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43505B-F049-4EDD-A0A6-6754B962E3FA}"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0D0A9-B5F7-4032-9B85-6600C597C852}" type="slidenum">
              <a:rPr lang="en-US" smtClean="0"/>
              <a:t>‹#›</a:t>
            </a:fld>
            <a:endParaRPr lang="en-US"/>
          </a:p>
        </p:txBody>
      </p:sp>
    </p:spTree>
    <p:extLst>
      <p:ext uri="{BB962C8B-B14F-4D97-AF65-F5344CB8AC3E}">
        <p14:creationId xmlns:p14="http://schemas.microsoft.com/office/powerpoint/2010/main" val="4177133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C43505B-F049-4EDD-A0A6-6754B962E3FA}" type="datetimeFigureOut">
              <a:rPr lang="en-US" smtClean="0"/>
              <a:t>3/30/2020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370D0A9-B5F7-4032-9B85-6600C597C852}"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7119442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43505B-F049-4EDD-A0A6-6754B962E3FA}"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0D0A9-B5F7-4032-9B85-6600C597C852}" type="slidenum">
              <a:rPr lang="en-US" smtClean="0"/>
              <a:t>‹#›</a:t>
            </a:fld>
            <a:endParaRPr lang="en-US"/>
          </a:p>
        </p:txBody>
      </p:sp>
    </p:spTree>
    <p:extLst>
      <p:ext uri="{BB962C8B-B14F-4D97-AF65-F5344CB8AC3E}">
        <p14:creationId xmlns:p14="http://schemas.microsoft.com/office/powerpoint/2010/main" val="4111710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43505B-F049-4EDD-A0A6-6754B962E3FA}" type="datetimeFigureOut">
              <a:rPr lang="en-US" smtClean="0"/>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70D0A9-B5F7-4032-9B85-6600C597C852}" type="slidenum">
              <a:rPr lang="en-US" smtClean="0"/>
              <a:t>‹#›</a:t>
            </a:fld>
            <a:endParaRPr lang="en-US"/>
          </a:p>
        </p:txBody>
      </p:sp>
    </p:spTree>
    <p:extLst>
      <p:ext uri="{BB962C8B-B14F-4D97-AF65-F5344CB8AC3E}">
        <p14:creationId xmlns:p14="http://schemas.microsoft.com/office/powerpoint/2010/main" val="2252367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43505B-F049-4EDD-A0A6-6754B962E3FA}" type="datetimeFigureOut">
              <a:rPr lang="en-US" smtClean="0"/>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70D0A9-B5F7-4032-9B85-6600C597C852}" type="slidenum">
              <a:rPr lang="en-US" smtClean="0"/>
              <a:t>‹#›</a:t>
            </a:fld>
            <a:endParaRPr lang="en-US"/>
          </a:p>
        </p:txBody>
      </p:sp>
    </p:spTree>
    <p:extLst>
      <p:ext uri="{BB962C8B-B14F-4D97-AF65-F5344CB8AC3E}">
        <p14:creationId xmlns:p14="http://schemas.microsoft.com/office/powerpoint/2010/main" val="1898038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3505B-F049-4EDD-A0A6-6754B962E3FA}" type="datetimeFigureOut">
              <a:rPr lang="en-US" smtClean="0"/>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70D0A9-B5F7-4032-9B85-6600C597C852}" type="slidenum">
              <a:rPr lang="en-US" smtClean="0"/>
              <a:t>‹#›</a:t>
            </a:fld>
            <a:endParaRPr lang="en-US"/>
          </a:p>
        </p:txBody>
      </p:sp>
    </p:spTree>
    <p:extLst>
      <p:ext uri="{BB962C8B-B14F-4D97-AF65-F5344CB8AC3E}">
        <p14:creationId xmlns:p14="http://schemas.microsoft.com/office/powerpoint/2010/main" val="1485854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C43505B-F049-4EDD-A0A6-6754B962E3FA}" type="datetimeFigureOut">
              <a:rPr lang="en-US" smtClean="0"/>
              <a:t>3/30/2020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370D0A9-B5F7-4032-9B85-6600C597C852}"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89245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C43505B-F049-4EDD-A0A6-6754B962E3FA}" type="datetimeFigureOut">
              <a:rPr lang="en-US" smtClean="0"/>
              <a:t>3/30/2020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370D0A9-B5F7-4032-9B85-6600C597C852}"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35407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C43505B-F049-4EDD-A0A6-6754B962E3FA}" type="datetimeFigureOut">
              <a:rPr lang="en-US" smtClean="0"/>
              <a:t>3/30/2020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370D0A9-B5F7-4032-9B85-6600C597C852}"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4867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bfs.ucr.edu/sites/g/files/rcwecm751/files/2019-08/earn_codes_complete_list_report_20190719.pdf" TargetMode="Externa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bfs.ucr.edu/sites/g/files/rcwecm751/files/2019-08/earn_codes_complete_list_report_20190719.pdf" TargetMode="External"/><Relationship Id="rId2" Type="http://schemas.openxmlformats.org/officeDocument/2006/relationships/hyperlink" Target="mailto:share_payroll@berkeley.ed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Review </a:t>
            </a:r>
            <a:r>
              <a:rPr lang="en-US" dirty="0" smtClean="0"/>
              <a:t>Paycheck SUMMARY</a:t>
            </a:r>
            <a:endParaRPr lang="en-US" dirty="0"/>
          </a:p>
        </p:txBody>
      </p:sp>
      <p:sp>
        <p:nvSpPr>
          <p:cNvPr id="3" name="Subtitle 2"/>
          <p:cNvSpPr>
            <a:spLocks noGrp="1"/>
          </p:cNvSpPr>
          <p:nvPr>
            <p:ph type="subTitle" idx="1"/>
          </p:nvPr>
        </p:nvSpPr>
        <p:spPr/>
        <p:txBody>
          <a:bodyPr/>
          <a:lstStyle/>
          <a:p>
            <a:r>
              <a:rPr lang="en-US" dirty="0" smtClean="0"/>
              <a:t>JOB AID</a:t>
            </a:r>
          </a:p>
          <a:p>
            <a:endParaRPr lang="en-US" dirty="0"/>
          </a:p>
        </p:txBody>
      </p:sp>
    </p:spTree>
    <p:extLst>
      <p:ext uri="{BB962C8B-B14F-4D97-AF65-F5344CB8AC3E}">
        <p14:creationId xmlns:p14="http://schemas.microsoft.com/office/powerpoint/2010/main" val="3641423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0530" y="486433"/>
            <a:ext cx="6625243" cy="830997"/>
          </a:xfrm>
          <a:prstGeom prst="rect">
            <a:avLst/>
          </a:prstGeom>
          <a:noFill/>
        </p:spPr>
        <p:txBody>
          <a:bodyPr wrap="square" rtlCol="0">
            <a:spAutoFit/>
          </a:bodyPr>
          <a:lstStyle/>
          <a:p>
            <a:r>
              <a:rPr lang="en-US" sz="4800" b="1" dirty="0" smtClean="0"/>
              <a:t>Earnings Box continued</a:t>
            </a:r>
            <a:endParaRPr lang="en-US" sz="4800" b="1" dirty="0"/>
          </a:p>
        </p:txBody>
      </p:sp>
      <p:sp>
        <p:nvSpPr>
          <p:cNvPr id="11" name="TextBox 10"/>
          <p:cNvSpPr txBox="1"/>
          <p:nvPr/>
        </p:nvSpPr>
        <p:spPr>
          <a:xfrm>
            <a:off x="7332532" y="4402955"/>
            <a:ext cx="4796444" cy="2308324"/>
          </a:xfrm>
          <a:prstGeom prst="rect">
            <a:avLst/>
          </a:prstGeom>
          <a:noFill/>
        </p:spPr>
        <p:txBody>
          <a:bodyPr wrap="square" rtlCol="0">
            <a:spAutoFit/>
          </a:bodyPr>
          <a:lstStyle/>
          <a:p>
            <a:r>
              <a:rPr lang="en-US" dirty="0" smtClean="0"/>
              <a:t>In our example, we are now viewing Page </a:t>
            </a:r>
            <a:r>
              <a:rPr lang="en-US" dirty="0" smtClean="0"/>
              <a:t>3 </a:t>
            </a:r>
            <a:r>
              <a:rPr lang="en-US" dirty="0" smtClean="0"/>
              <a:t>of </a:t>
            </a:r>
            <a:r>
              <a:rPr lang="en-US" dirty="0"/>
              <a:t>6</a:t>
            </a:r>
            <a:r>
              <a:rPr lang="en-US" dirty="0" smtClean="0"/>
              <a:t>. </a:t>
            </a:r>
            <a:r>
              <a:rPr lang="en-US" dirty="0" smtClean="0"/>
              <a:t>This page shows </a:t>
            </a:r>
            <a:r>
              <a:rPr lang="en-US" dirty="0" smtClean="0"/>
              <a:t>that the employee earned regular earnings in the amount of $1,303.93 for their job </a:t>
            </a:r>
            <a:r>
              <a:rPr lang="en-US" dirty="0" smtClean="0"/>
              <a:t>on Record 1 for 3/1 – 3/31.</a:t>
            </a:r>
            <a:r>
              <a:rPr lang="en-US" dirty="0" smtClean="0"/>
              <a:t> When </a:t>
            </a:r>
            <a:r>
              <a:rPr lang="en-US" dirty="0" smtClean="0"/>
              <a:t>you click on Additional Data, you can view the above </a:t>
            </a:r>
            <a:r>
              <a:rPr lang="en-US" dirty="0" smtClean="0"/>
              <a:t>information. You can see Record 0 and Record 1 are both with the same department HDRAM, but the Job Code is different. </a:t>
            </a:r>
            <a:endParaRPr lang="en-US" dirty="0"/>
          </a:p>
        </p:txBody>
      </p:sp>
      <p:sp>
        <p:nvSpPr>
          <p:cNvPr id="14" name="TextBox 13"/>
          <p:cNvSpPr txBox="1"/>
          <p:nvPr/>
        </p:nvSpPr>
        <p:spPr>
          <a:xfrm>
            <a:off x="1013813" y="5706427"/>
            <a:ext cx="1987621" cy="369332"/>
          </a:xfrm>
          <a:prstGeom prst="rect">
            <a:avLst/>
          </a:prstGeom>
          <a:noFill/>
        </p:spPr>
        <p:txBody>
          <a:bodyPr wrap="square" rtlCol="0">
            <a:spAutoFit/>
          </a:bodyPr>
          <a:lstStyle/>
          <a:p>
            <a:r>
              <a:rPr lang="en-US" dirty="0" err="1" smtClean="0"/>
              <a:t>Empl</a:t>
            </a:r>
            <a:r>
              <a:rPr lang="en-US" dirty="0" smtClean="0"/>
              <a:t> Record 1</a:t>
            </a:r>
            <a:endParaRPr lang="en-US" dirty="0"/>
          </a:p>
        </p:txBody>
      </p:sp>
      <p:sp>
        <p:nvSpPr>
          <p:cNvPr id="15" name="TextBox 14"/>
          <p:cNvSpPr txBox="1"/>
          <p:nvPr/>
        </p:nvSpPr>
        <p:spPr>
          <a:xfrm>
            <a:off x="3621198" y="5698708"/>
            <a:ext cx="2738038" cy="523220"/>
          </a:xfrm>
          <a:prstGeom prst="rect">
            <a:avLst/>
          </a:prstGeom>
          <a:noFill/>
        </p:spPr>
        <p:txBody>
          <a:bodyPr wrap="square" rtlCol="0">
            <a:spAutoFit/>
          </a:bodyPr>
          <a:lstStyle/>
          <a:p>
            <a:r>
              <a:rPr lang="en-US" sz="1400" dirty="0" smtClean="0"/>
              <a:t>Earnings for record 1 in the amount of $1.303.93</a:t>
            </a:r>
            <a:endParaRPr lang="en-US" sz="1400" dirty="0"/>
          </a:p>
        </p:txBody>
      </p:sp>
      <p:sp>
        <p:nvSpPr>
          <p:cNvPr id="18" name="TextBox 17"/>
          <p:cNvSpPr txBox="1"/>
          <p:nvPr/>
        </p:nvSpPr>
        <p:spPr>
          <a:xfrm>
            <a:off x="7393915" y="1172801"/>
            <a:ext cx="1492389" cy="369332"/>
          </a:xfrm>
          <a:prstGeom prst="rect">
            <a:avLst/>
          </a:prstGeom>
          <a:noFill/>
        </p:spPr>
        <p:txBody>
          <a:bodyPr wrap="square" rtlCol="0">
            <a:spAutoFit/>
          </a:bodyPr>
          <a:lstStyle/>
          <a:p>
            <a:r>
              <a:rPr lang="en-US" dirty="0" smtClean="0"/>
              <a:t>Page </a:t>
            </a:r>
            <a:r>
              <a:rPr lang="en-US" dirty="0" smtClean="0"/>
              <a:t>3 </a:t>
            </a:r>
            <a:r>
              <a:rPr lang="en-US" dirty="0" smtClean="0"/>
              <a:t>of </a:t>
            </a:r>
            <a:r>
              <a:rPr lang="en-US" dirty="0"/>
              <a:t>6</a:t>
            </a:r>
            <a:endParaRPr lang="en-US" dirty="0"/>
          </a:p>
        </p:txBody>
      </p:sp>
      <p:sp>
        <p:nvSpPr>
          <p:cNvPr id="22" name="TextBox 21"/>
          <p:cNvSpPr txBox="1"/>
          <p:nvPr/>
        </p:nvSpPr>
        <p:spPr>
          <a:xfrm>
            <a:off x="668048" y="0"/>
            <a:ext cx="1210183" cy="246221"/>
          </a:xfrm>
          <a:prstGeom prst="rect">
            <a:avLst/>
          </a:prstGeom>
          <a:noFill/>
        </p:spPr>
        <p:txBody>
          <a:bodyPr wrap="square" rtlCol="0">
            <a:spAutoFit/>
          </a:bodyPr>
          <a:lstStyle/>
          <a:p>
            <a:r>
              <a:rPr lang="en-US" sz="1000" dirty="0" smtClean="0"/>
              <a:t>Monthly Employee</a:t>
            </a:r>
            <a:endParaRPr lang="en-US" sz="1000" dirty="0"/>
          </a:p>
        </p:txBody>
      </p:sp>
      <p:pic>
        <p:nvPicPr>
          <p:cNvPr id="3" name="Picture 2"/>
          <p:cNvPicPr>
            <a:picLocks noChangeAspect="1"/>
          </p:cNvPicPr>
          <p:nvPr/>
        </p:nvPicPr>
        <p:blipFill>
          <a:blip r:embed="rId2"/>
          <a:stretch>
            <a:fillRect/>
          </a:stretch>
        </p:blipFill>
        <p:spPr>
          <a:xfrm>
            <a:off x="901655" y="1339707"/>
            <a:ext cx="5820876" cy="3954122"/>
          </a:xfrm>
          <a:prstGeom prst="rect">
            <a:avLst/>
          </a:prstGeom>
        </p:spPr>
      </p:pic>
      <p:sp>
        <p:nvSpPr>
          <p:cNvPr id="12" name="Up Arrow 11"/>
          <p:cNvSpPr/>
          <p:nvPr/>
        </p:nvSpPr>
        <p:spPr>
          <a:xfrm>
            <a:off x="1273139" y="3385261"/>
            <a:ext cx="241070" cy="231344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2258575">
            <a:off x="6814788" y="1287554"/>
            <a:ext cx="274320" cy="1573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Elbow Connector 5"/>
          <p:cNvCxnSpPr/>
          <p:nvPr/>
        </p:nvCxnSpPr>
        <p:spPr>
          <a:xfrm flipV="1">
            <a:off x="6384301" y="2081027"/>
            <a:ext cx="1135293" cy="1097280"/>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7579240" y="1986905"/>
            <a:ext cx="4303029" cy="2317479"/>
          </a:xfrm>
          <a:prstGeom prst="rect">
            <a:avLst/>
          </a:prstGeom>
        </p:spPr>
      </p:pic>
      <p:sp>
        <p:nvSpPr>
          <p:cNvPr id="5" name="Up Arrow 4"/>
          <p:cNvSpPr/>
          <p:nvPr/>
        </p:nvSpPr>
        <p:spPr>
          <a:xfrm rot="19655079">
            <a:off x="2723069" y="3933456"/>
            <a:ext cx="343081" cy="22235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9685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0530" y="486433"/>
            <a:ext cx="6625243" cy="830997"/>
          </a:xfrm>
          <a:prstGeom prst="rect">
            <a:avLst/>
          </a:prstGeom>
          <a:noFill/>
        </p:spPr>
        <p:txBody>
          <a:bodyPr wrap="square" rtlCol="0">
            <a:spAutoFit/>
          </a:bodyPr>
          <a:lstStyle/>
          <a:p>
            <a:r>
              <a:rPr lang="en-US" sz="4800" b="1" dirty="0" smtClean="0"/>
              <a:t>Earnings Box continued</a:t>
            </a:r>
            <a:endParaRPr lang="en-US" sz="4800" b="1" dirty="0"/>
          </a:p>
        </p:txBody>
      </p:sp>
      <p:sp>
        <p:nvSpPr>
          <p:cNvPr id="11" name="TextBox 10"/>
          <p:cNvSpPr txBox="1"/>
          <p:nvPr/>
        </p:nvSpPr>
        <p:spPr>
          <a:xfrm>
            <a:off x="7085825" y="4436880"/>
            <a:ext cx="4796444" cy="2031325"/>
          </a:xfrm>
          <a:prstGeom prst="rect">
            <a:avLst/>
          </a:prstGeom>
          <a:noFill/>
        </p:spPr>
        <p:txBody>
          <a:bodyPr wrap="square" rtlCol="0">
            <a:spAutoFit/>
          </a:bodyPr>
          <a:lstStyle/>
          <a:p>
            <a:r>
              <a:rPr lang="en-US" dirty="0" smtClean="0"/>
              <a:t>In our example, we are now viewing Page </a:t>
            </a:r>
            <a:r>
              <a:rPr lang="en-US" dirty="0" smtClean="0"/>
              <a:t>4 </a:t>
            </a:r>
            <a:r>
              <a:rPr lang="en-US" dirty="0" smtClean="0"/>
              <a:t>of </a:t>
            </a:r>
            <a:r>
              <a:rPr lang="en-US" dirty="0"/>
              <a:t>6</a:t>
            </a:r>
            <a:r>
              <a:rPr lang="en-US" dirty="0" smtClean="0"/>
              <a:t>. </a:t>
            </a:r>
            <a:r>
              <a:rPr lang="en-US" dirty="0" smtClean="0"/>
              <a:t>This page shows that </a:t>
            </a:r>
            <a:r>
              <a:rPr lang="en-US" dirty="0" smtClean="0"/>
              <a:t>the employee is receiving retro pay from the timeframe of 7/1/19 – 2/29/20 for </a:t>
            </a:r>
            <a:r>
              <a:rPr lang="en-US" dirty="0" err="1" smtClean="0"/>
              <a:t>Empl</a:t>
            </a:r>
            <a:r>
              <a:rPr lang="en-US" dirty="0" smtClean="0"/>
              <a:t> Record 1. </a:t>
            </a:r>
            <a:r>
              <a:rPr lang="en-US" dirty="0" smtClean="0"/>
              <a:t>When you click on Additional Data, you can view the above information, which is the same as before because it is still on record </a:t>
            </a:r>
            <a:r>
              <a:rPr lang="en-US" dirty="0" smtClean="0"/>
              <a:t>1. </a:t>
            </a:r>
            <a:endParaRPr lang="en-US" dirty="0"/>
          </a:p>
        </p:txBody>
      </p:sp>
      <p:sp>
        <p:nvSpPr>
          <p:cNvPr id="14" name="TextBox 13"/>
          <p:cNvSpPr txBox="1"/>
          <p:nvPr/>
        </p:nvSpPr>
        <p:spPr>
          <a:xfrm>
            <a:off x="971710" y="5704537"/>
            <a:ext cx="2071528" cy="923330"/>
          </a:xfrm>
          <a:prstGeom prst="rect">
            <a:avLst/>
          </a:prstGeom>
          <a:noFill/>
        </p:spPr>
        <p:txBody>
          <a:bodyPr wrap="square" rtlCol="0">
            <a:spAutoFit/>
          </a:bodyPr>
          <a:lstStyle/>
          <a:p>
            <a:r>
              <a:rPr lang="en-US" dirty="0" smtClean="0"/>
              <a:t>Earn Code </a:t>
            </a:r>
            <a:r>
              <a:rPr lang="en-US" dirty="0" smtClean="0"/>
              <a:t>9RG</a:t>
            </a:r>
            <a:r>
              <a:rPr lang="en-US" dirty="0" smtClean="0"/>
              <a:t> </a:t>
            </a:r>
            <a:r>
              <a:rPr lang="en-US" dirty="0" smtClean="0"/>
              <a:t>for </a:t>
            </a:r>
            <a:r>
              <a:rPr lang="en-US" dirty="0" smtClean="0"/>
              <a:t>Regular Retro Pay on </a:t>
            </a:r>
            <a:r>
              <a:rPr lang="en-US" dirty="0" err="1" smtClean="0"/>
              <a:t>Empl</a:t>
            </a:r>
            <a:r>
              <a:rPr lang="en-US" dirty="0" smtClean="0"/>
              <a:t> Record 1</a:t>
            </a:r>
            <a:endParaRPr lang="en-US" dirty="0"/>
          </a:p>
        </p:txBody>
      </p:sp>
      <p:sp>
        <p:nvSpPr>
          <p:cNvPr id="15" name="TextBox 14"/>
          <p:cNvSpPr txBox="1"/>
          <p:nvPr/>
        </p:nvSpPr>
        <p:spPr>
          <a:xfrm>
            <a:off x="3950995" y="5698708"/>
            <a:ext cx="2738038" cy="523220"/>
          </a:xfrm>
          <a:prstGeom prst="rect">
            <a:avLst/>
          </a:prstGeom>
          <a:noFill/>
        </p:spPr>
        <p:txBody>
          <a:bodyPr wrap="square" rtlCol="0">
            <a:spAutoFit/>
          </a:bodyPr>
          <a:lstStyle/>
          <a:p>
            <a:r>
              <a:rPr lang="en-US" sz="1400" dirty="0" smtClean="0"/>
              <a:t>Retro pay in the amount of $590.48</a:t>
            </a:r>
            <a:endParaRPr lang="en-US" dirty="0"/>
          </a:p>
        </p:txBody>
      </p:sp>
      <p:sp>
        <p:nvSpPr>
          <p:cNvPr id="18" name="TextBox 17"/>
          <p:cNvSpPr txBox="1"/>
          <p:nvPr/>
        </p:nvSpPr>
        <p:spPr>
          <a:xfrm>
            <a:off x="7393915" y="1172801"/>
            <a:ext cx="1492389" cy="369332"/>
          </a:xfrm>
          <a:prstGeom prst="rect">
            <a:avLst/>
          </a:prstGeom>
          <a:noFill/>
        </p:spPr>
        <p:txBody>
          <a:bodyPr wrap="square" rtlCol="0">
            <a:spAutoFit/>
          </a:bodyPr>
          <a:lstStyle/>
          <a:p>
            <a:r>
              <a:rPr lang="en-US" dirty="0" smtClean="0"/>
              <a:t>Page </a:t>
            </a:r>
            <a:r>
              <a:rPr lang="en-US" dirty="0" smtClean="0"/>
              <a:t>4 </a:t>
            </a:r>
            <a:r>
              <a:rPr lang="en-US" dirty="0" smtClean="0"/>
              <a:t>of </a:t>
            </a:r>
            <a:r>
              <a:rPr lang="en-US" dirty="0" smtClean="0"/>
              <a:t>6</a:t>
            </a:r>
            <a:endParaRPr lang="en-US" dirty="0"/>
          </a:p>
        </p:txBody>
      </p:sp>
      <p:sp>
        <p:nvSpPr>
          <p:cNvPr id="22" name="TextBox 21"/>
          <p:cNvSpPr txBox="1"/>
          <p:nvPr/>
        </p:nvSpPr>
        <p:spPr>
          <a:xfrm>
            <a:off x="668048" y="0"/>
            <a:ext cx="1210183" cy="246221"/>
          </a:xfrm>
          <a:prstGeom prst="rect">
            <a:avLst/>
          </a:prstGeom>
          <a:noFill/>
        </p:spPr>
        <p:txBody>
          <a:bodyPr wrap="square" rtlCol="0">
            <a:spAutoFit/>
          </a:bodyPr>
          <a:lstStyle/>
          <a:p>
            <a:r>
              <a:rPr lang="en-US" sz="1000" dirty="0" smtClean="0"/>
              <a:t>Monthly Employee</a:t>
            </a:r>
            <a:endParaRPr lang="en-US" sz="1000" dirty="0"/>
          </a:p>
        </p:txBody>
      </p:sp>
      <p:pic>
        <p:nvPicPr>
          <p:cNvPr id="4" name="Picture 3"/>
          <p:cNvPicPr>
            <a:picLocks noChangeAspect="1"/>
          </p:cNvPicPr>
          <p:nvPr/>
        </p:nvPicPr>
        <p:blipFill>
          <a:blip r:embed="rId2"/>
          <a:stretch>
            <a:fillRect/>
          </a:stretch>
        </p:blipFill>
        <p:spPr>
          <a:xfrm>
            <a:off x="907039" y="1423353"/>
            <a:ext cx="5566789" cy="3788363"/>
          </a:xfrm>
          <a:prstGeom prst="rect">
            <a:avLst/>
          </a:prstGeom>
        </p:spPr>
      </p:pic>
      <p:sp>
        <p:nvSpPr>
          <p:cNvPr id="16" name="Down Arrow 15"/>
          <p:cNvSpPr/>
          <p:nvPr/>
        </p:nvSpPr>
        <p:spPr>
          <a:xfrm rot="2258575">
            <a:off x="6722658" y="1256151"/>
            <a:ext cx="274320" cy="18747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Elbow Connector 5"/>
          <p:cNvCxnSpPr/>
          <p:nvPr/>
        </p:nvCxnSpPr>
        <p:spPr>
          <a:xfrm flipV="1">
            <a:off x="6473828" y="2194560"/>
            <a:ext cx="1020701" cy="824993"/>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Up Arrow 11"/>
          <p:cNvSpPr/>
          <p:nvPr/>
        </p:nvSpPr>
        <p:spPr>
          <a:xfrm>
            <a:off x="1156761" y="5166718"/>
            <a:ext cx="232756" cy="5319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rot="20524888">
            <a:off x="5471714" y="5159839"/>
            <a:ext cx="276820" cy="5457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stretch>
            <a:fillRect/>
          </a:stretch>
        </p:blipFill>
        <p:spPr>
          <a:xfrm>
            <a:off x="7540922" y="2119401"/>
            <a:ext cx="4303029" cy="2317479"/>
          </a:xfrm>
          <a:prstGeom prst="rect">
            <a:avLst/>
          </a:prstGeom>
        </p:spPr>
      </p:pic>
    </p:spTree>
    <p:extLst>
      <p:ext uri="{BB962C8B-B14F-4D97-AF65-F5344CB8AC3E}">
        <p14:creationId xmlns:p14="http://schemas.microsoft.com/office/powerpoint/2010/main" val="1678886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0530" y="486433"/>
            <a:ext cx="6625243" cy="830997"/>
          </a:xfrm>
          <a:prstGeom prst="rect">
            <a:avLst/>
          </a:prstGeom>
          <a:noFill/>
        </p:spPr>
        <p:txBody>
          <a:bodyPr wrap="square" rtlCol="0">
            <a:spAutoFit/>
          </a:bodyPr>
          <a:lstStyle/>
          <a:p>
            <a:r>
              <a:rPr lang="en-US" sz="4800" b="1" dirty="0" smtClean="0"/>
              <a:t>Earnings Box continued</a:t>
            </a:r>
            <a:endParaRPr lang="en-US" sz="4800" b="1" dirty="0"/>
          </a:p>
        </p:txBody>
      </p:sp>
      <p:sp>
        <p:nvSpPr>
          <p:cNvPr id="11" name="TextBox 10"/>
          <p:cNvSpPr txBox="1"/>
          <p:nvPr/>
        </p:nvSpPr>
        <p:spPr>
          <a:xfrm>
            <a:off x="7332532" y="4402955"/>
            <a:ext cx="4796444" cy="2308324"/>
          </a:xfrm>
          <a:prstGeom prst="rect">
            <a:avLst/>
          </a:prstGeom>
          <a:noFill/>
        </p:spPr>
        <p:txBody>
          <a:bodyPr wrap="square" rtlCol="0">
            <a:spAutoFit/>
          </a:bodyPr>
          <a:lstStyle/>
          <a:p>
            <a:r>
              <a:rPr lang="en-US" dirty="0" smtClean="0"/>
              <a:t>In our example, we are now viewing Page </a:t>
            </a:r>
            <a:r>
              <a:rPr lang="en-US" dirty="0"/>
              <a:t>5</a:t>
            </a:r>
            <a:r>
              <a:rPr lang="en-US" dirty="0" smtClean="0"/>
              <a:t> </a:t>
            </a:r>
            <a:r>
              <a:rPr lang="en-US" dirty="0" smtClean="0"/>
              <a:t>of </a:t>
            </a:r>
            <a:r>
              <a:rPr lang="en-US" dirty="0"/>
              <a:t>6</a:t>
            </a:r>
            <a:r>
              <a:rPr lang="en-US" dirty="0" smtClean="0"/>
              <a:t>. </a:t>
            </a:r>
            <a:r>
              <a:rPr lang="en-US" dirty="0" smtClean="0"/>
              <a:t>This page shows </a:t>
            </a:r>
            <a:r>
              <a:rPr lang="en-US" dirty="0" smtClean="0"/>
              <a:t>that the employee earned regular earnings in the amount of $1,303.93 for their job </a:t>
            </a:r>
            <a:r>
              <a:rPr lang="en-US" dirty="0" smtClean="0"/>
              <a:t>on Record 2 for 3/1 – 3/31.</a:t>
            </a:r>
            <a:r>
              <a:rPr lang="en-US" dirty="0" smtClean="0"/>
              <a:t> When </a:t>
            </a:r>
            <a:r>
              <a:rPr lang="en-US" dirty="0" smtClean="0"/>
              <a:t>you click on Additional Data, you can view the above </a:t>
            </a:r>
            <a:r>
              <a:rPr lang="en-US" dirty="0" smtClean="0"/>
              <a:t>information. You can see all 3 records are with the same department HDRAM, but the Job Code is different. </a:t>
            </a:r>
            <a:endParaRPr lang="en-US" dirty="0"/>
          </a:p>
        </p:txBody>
      </p:sp>
      <p:sp>
        <p:nvSpPr>
          <p:cNvPr id="14" name="TextBox 13"/>
          <p:cNvSpPr txBox="1"/>
          <p:nvPr/>
        </p:nvSpPr>
        <p:spPr>
          <a:xfrm>
            <a:off x="1013813" y="5706427"/>
            <a:ext cx="1987621" cy="369332"/>
          </a:xfrm>
          <a:prstGeom prst="rect">
            <a:avLst/>
          </a:prstGeom>
          <a:noFill/>
        </p:spPr>
        <p:txBody>
          <a:bodyPr wrap="square" rtlCol="0">
            <a:spAutoFit/>
          </a:bodyPr>
          <a:lstStyle/>
          <a:p>
            <a:r>
              <a:rPr lang="en-US" dirty="0" err="1" smtClean="0"/>
              <a:t>Empl</a:t>
            </a:r>
            <a:r>
              <a:rPr lang="en-US" dirty="0" smtClean="0"/>
              <a:t> Record 2</a:t>
            </a:r>
            <a:endParaRPr lang="en-US" dirty="0"/>
          </a:p>
        </p:txBody>
      </p:sp>
      <p:sp>
        <p:nvSpPr>
          <p:cNvPr id="15" name="TextBox 14"/>
          <p:cNvSpPr txBox="1"/>
          <p:nvPr/>
        </p:nvSpPr>
        <p:spPr>
          <a:xfrm>
            <a:off x="3523664" y="5882520"/>
            <a:ext cx="2738038" cy="523220"/>
          </a:xfrm>
          <a:prstGeom prst="rect">
            <a:avLst/>
          </a:prstGeom>
          <a:noFill/>
        </p:spPr>
        <p:txBody>
          <a:bodyPr wrap="square" rtlCol="0">
            <a:spAutoFit/>
          </a:bodyPr>
          <a:lstStyle/>
          <a:p>
            <a:r>
              <a:rPr lang="en-US" sz="1400" dirty="0" smtClean="0"/>
              <a:t>Earnings for record 2 in the amount of $1.303.93</a:t>
            </a:r>
            <a:endParaRPr lang="en-US" sz="1400" dirty="0"/>
          </a:p>
        </p:txBody>
      </p:sp>
      <p:sp>
        <p:nvSpPr>
          <p:cNvPr id="18" name="TextBox 17"/>
          <p:cNvSpPr txBox="1"/>
          <p:nvPr/>
        </p:nvSpPr>
        <p:spPr>
          <a:xfrm>
            <a:off x="7393915" y="1172801"/>
            <a:ext cx="1492389" cy="369332"/>
          </a:xfrm>
          <a:prstGeom prst="rect">
            <a:avLst/>
          </a:prstGeom>
          <a:noFill/>
        </p:spPr>
        <p:txBody>
          <a:bodyPr wrap="square" rtlCol="0">
            <a:spAutoFit/>
          </a:bodyPr>
          <a:lstStyle/>
          <a:p>
            <a:r>
              <a:rPr lang="en-US" dirty="0" smtClean="0"/>
              <a:t>Page </a:t>
            </a:r>
            <a:r>
              <a:rPr lang="en-US" dirty="0" smtClean="0"/>
              <a:t>5 of</a:t>
            </a:r>
            <a:r>
              <a:rPr lang="en-US" dirty="0" smtClean="0"/>
              <a:t> </a:t>
            </a:r>
            <a:r>
              <a:rPr lang="en-US" dirty="0"/>
              <a:t>6</a:t>
            </a:r>
            <a:endParaRPr lang="en-US" dirty="0"/>
          </a:p>
        </p:txBody>
      </p:sp>
      <p:sp>
        <p:nvSpPr>
          <p:cNvPr id="22" name="TextBox 21"/>
          <p:cNvSpPr txBox="1"/>
          <p:nvPr/>
        </p:nvSpPr>
        <p:spPr>
          <a:xfrm>
            <a:off x="668048" y="0"/>
            <a:ext cx="1210183" cy="246221"/>
          </a:xfrm>
          <a:prstGeom prst="rect">
            <a:avLst/>
          </a:prstGeom>
          <a:noFill/>
        </p:spPr>
        <p:txBody>
          <a:bodyPr wrap="square" rtlCol="0">
            <a:spAutoFit/>
          </a:bodyPr>
          <a:lstStyle/>
          <a:p>
            <a:r>
              <a:rPr lang="en-US" sz="1000" dirty="0" smtClean="0"/>
              <a:t>Monthly Employee</a:t>
            </a:r>
            <a:endParaRPr lang="en-US" sz="1000" dirty="0"/>
          </a:p>
        </p:txBody>
      </p:sp>
      <p:pic>
        <p:nvPicPr>
          <p:cNvPr id="7" name="Picture 6"/>
          <p:cNvPicPr>
            <a:picLocks noChangeAspect="1"/>
          </p:cNvPicPr>
          <p:nvPr/>
        </p:nvPicPr>
        <p:blipFill>
          <a:blip r:embed="rId2"/>
          <a:stretch>
            <a:fillRect/>
          </a:stretch>
        </p:blipFill>
        <p:spPr>
          <a:xfrm>
            <a:off x="816859" y="1357466"/>
            <a:ext cx="5911583" cy="4071783"/>
          </a:xfrm>
          <a:prstGeom prst="rect">
            <a:avLst/>
          </a:prstGeom>
        </p:spPr>
      </p:pic>
      <p:sp>
        <p:nvSpPr>
          <p:cNvPr id="12" name="Up Arrow 11"/>
          <p:cNvSpPr/>
          <p:nvPr/>
        </p:nvSpPr>
        <p:spPr>
          <a:xfrm>
            <a:off x="1273139" y="3500438"/>
            <a:ext cx="215206" cy="21982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rot="19655079">
            <a:off x="2637177" y="4028187"/>
            <a:ext cx="343081" cy="22235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2258575">
            <a:off x="6672969" y="1269124"/>
            <a:ext cx="362069" cy="20075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Elbow Connector 5"/>
          <p:cNvCxnSpPr/>
          <p:nvPr/>
        </p:nvCxnSpPr>
        <p:spPr>
          <a:xfrm flipV="1">
            <a:off x="6384301" y="2081027"/>
            <a:ext cx="1135293" cy="1097280"/>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7523371" y="2003798"/>
            <a:ext cx="4293469" cy="2174454"/>
          </a:xfrm>
          <a:prstGeom prst="rect">
            <a:avLst/>
          </a:prstGeom>
        </p:spPr>
      </p:pic>
    </p:spTree>
    <p:extLst>
      <p:ext uri="{BB962C8B-B14F-4D97-AF65-F5344CB8AC3E}">
        <p14:creationId xmlns:p14="http://schemas.microsoft.com/office/powerpoint/2010/main" val="1797693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0530" y="486433"/>
            <a:ext cx="6625243" cy="830997"/>
          </a:xfrm>
          <a:prstGeom prst="rect">
            <a:avLst/>
          </a:prstGeom>
          <a:noFill/>
        </p:spPr>
        <p:txBody>
          <a:bodyPr wrap="square" rtlCol="0">
            <a:spAutoFit/>
          </a:bodyPr>
          <a:lstStyle/>
          <a:p>
            <a:r>
              <a:rPr lang="en-US" sz="4800" b="1" dirty="0" smtClean="0"/>
              <a:t>Earnings Box continued</a:t>
            </a:r>
            <a:endParaRPr lang="en-US" sz="4800" b="1" dirty="0"/>
          </a:p>
        </p:txBody>
      </p:sp>
      <p:sp>
        <p:nvSpPr>
          <p:cNvPr id="11" name="TextBox 10"/>
          <p:cNvSpPr txBox="1"/>
          <p:nvPr/>
        </p:nvSpPr>
        <p:spPr>
          <a:xfrm>
            <a:off x="7085825" y="4436880"/>
            <a:ext cx="4796444" cy="2031325"/>
          </a:xfrm>
          <a:prstGeom prst="rect">
            <a:avLst/>
          </a:prstGeom>
          <a:noFill/>
        </p:spPr>
        <p:txBody>
          <a:bodyPr wrap="square" rtlCol="0">
            <a:spAutoFit/>
          </a:bodyPr>
          <a:lstStyle/>
          <a:p>
            <a:r>
              <a:rPr lang="en-US" dirty="0" smtClean="0"/>
              <a:t>In our example, we are now viewing Page </a:t>
            </a:r>
            <a:r>
              <a:rPr lang="en-US" dirty="0"/>
              <a:t>6</a:t>
            </a:r>
            <a:r>
              <a:rPr lang="en-US" dirty="0" smtClean="0"/>
              <a:t> </a:t>
            </a:r>
            <a:r>
              <a:rPr lang="en-US" dirty="0" smtClean="0"/>
              <a:t>of </a:t>
            </a:r>
            <a:r>
              <a:rPr lang="en-US" dirty="0"/>
              <a:t>6</a:t>
            </a:r>
            <a:r>
              <a:rPr lang="en-US" dirty="0" smtClean="0"/>
              <a:t>. </a:t>
            </a:r>
            <a:r>
              <a:rPr lang="en-US" dirty="0" smtClean="0"/>
              <a:t>This page shows that </a:t>
            </a:r>
            <a:r>
              <a:rPr lang="en-US" dirty="0" smtClean="0"/>
              <a:t>the employee is receiving retro pay from the timeframe of 7/1/19 – 2/29/20 for </a:t>
            </a:r>
            <a:r>
              <a:rPr lang="en-US" dirty="0" err="1" smtClean="0"/>
              <a:t>Empl</a:t>
            </a:r>
            <a:r>
              <a:rPr lang="en-US" dirty="0" smtClean="0"/>
              <a:t> Record 2. </a:t>
            </a:r>
            <a:r>
              <a:rPr lang="en-US" dirty="0" smtClean="0"/>
              <a:t>When you click on Additional Data, you can view the above information, which is the same as before because it is still on record </a:t>
            </a:r>
            <a:r>
              <a:rPr lang="en-US" dirty="0"/>
              <a:t>2</a:t>
            </a:r>
            <a:r>
              <a:rPr lang="en-US" dirty="0" smtClean="0"/>
              <a:t>. </a:t>
            </a:r>
            <a:endParaRPr lang="en-US" dirty="0"/>
          </a:p>
        </p:txBody>
      </p:sp>
      <p:sp>
        <p:nvSpPr>
          <p:cNvPr id="14" name="TextBox 13"/>
          <p:cNvSpPr txBox="1"/>
          <p:nvPr/>
        </p:nvSpPr>
        <p:spPr>
          <a:xfrm>
            <a:off x="971710" y="5704537"/>
            <a:ext cx="2071528" cy="923330"/>
          </a:xfrm>
          <a:prstGeom prst="rect">
            <a:avLst/>
          </a:prstGeom>
          <a:noFill/>
        </p:spPr>
        <p:txBody>
          <a:bodyPr wrap="square" rtlCol="0">
            <a:spAutoFit/>
          </a:bodyPr>
          <a:lstStyle/>
          <a:p>
            <a:r>
              <a:rPr lang="en-US" dirty="0" smtClean="0"/>
              <a:t>Earn Code </a:t>
            </a:r>
            <a:r>
              <a:rPr lang="en-US" dirty="0" smtClean="0"/>
              <a:t>9RG</a:t>
            </a:r>
            <a:r>
              <a:rPr lang="en-US" dirty="0" smtClean="0"/>
              <a:t> </a:t>
            </a:r>
            <a:r>
              <a:rPr lang="en-US" dirty="0" smtClean="0"/>
              <a:t>for </a:t>
            </a:r>
            <a:r>
              <a:rPr lang="en-US" dirty="0" smtClean="0"/>
              <a:t>Regular Retro Pay on </a:t>
            </a:r>
            <a:r>
              <a:rPr lang="en-US" dirty="0" err="1" smtClean="0"/>
              <a:t>Emp</a:t>
            </a:r>
            <a:r>
              <a:rPr lang="en-US" dirty="0" smtClean="0"/>
              <a:t> Record 2</a:t>
            </a:r>
            <a:endParaRPr lang="en-US" dirty="0"/>
          </a:p>
        </p:txBody>
      </p:sp>
      <p:sp>
        <p:nvSpPr>
          <p:cNvPr id="15" name="TextBox 14"/>
          <p:cNvSpPr txBox="1"/>
          <p:nvPr/>
        </p:nvSpPr>
        <p:spPr>
          <a:xfrm>
            <a:off x="3950995" y="5698708"/>
            <a:ext cx="2738038" cy="523220"/>
          </a:xfrm>
          <a:prstGeom prst="rect">
            <a:avLst/>
          </a:prstGeom>
          <a:noFill/>
        </p:spPr>
        <p:txBody>
          <a:bodyPr wrap="square" rtlCol="0">
            <a:spAutoFit/>
          </a:bodyPr>
          <a:lstStyle/>
          <a:p>
            <a:r>
              <a:rPr lang="en-US" sz="1400" dirty="0" smtClean="0"/>
              <a:t>Retro pay in the amount of $1,450.10</a:t>
            </a:r>
            <a:endParaRPr lang="en-US" dirty="0"/>
          </a:p>
        </p:txBody>
      </p:sp>
      <p:sp>
        <p:nvSpPr>
          <p:cNvPr id="18" name="TextBox 17"/>
          <p:cNvSpPr txBox="1"/>
          <p:nvPr/>
        </p:nvSpPr>
        <p:spPr>
          <a:xfrm>
            <a:off x="7393915" y="1172801"/>
            <a:ext cx="1492389" cy="369332"/>
          </a:xfrm>
          <a:prstGeom prst="rect">
            <a:avLst/>
          </a:prstGeom>
          <a:noFill/>
        </p:spPr>
        <p:txBody>
          <a:bodyPr wrap="square" rtlCol="0">
            <a:spAutoFit/>
          </a:bodyPr>
          <a:lstStyle/>
          <a:p>
            <a:r>
              <a:rPr lang="en-US" dirty="0" smtClean="0"/>
              <a:t>Page </a:t>
            </a:r>
            <a:r>
              <a:rPr lang="en-US" dirty="0"/>
              <a:t>6</a:t>
            </a:r>
            <a:r>
              <a:rPr lang="en-US" dirty="0" smtClean="0"/>
              <a:t> </a:t>
            </a:r>
            <a:r>
              <a:rPr lang="en-US" dirty="0" smtClean="0"/>
              <a:t>of </a:t>
            </a:r>
            <a:r>
              <a:rPr lang="en-US" dirty="0" smtClean="0"/>
              <a:t>6</a:t>
            </a:r>
            <a:endParaRPr lang="en-US" dirty="0"/>
          </a:p>
        </p:txBody>
      </p:sp>
      <p:sp>
        <p:nvSpPr>
          <p:cNvPr id="22" name="TextBox 21"/>
          <p:cNvSpPr txBox="1"/>
          <p:nvPr/>
        </p:nvSpPr>
        <p:spPr>
          <a:xfrm>
            <a:off x="668048" y="0"/>
            <a:ext cx="1210183" cy="246221"/>
          </a:xfrm>
          <a:prstGeom prst="rect">
            <a:avLst/>
          </a:prstGeom>
          <a:noFill/>
        </p:spPr>
        <p:txBody>
          <a:bodyPr wrap="square" rtlCol="0">
            <a:spAutoFit/>
          </a:bodyPr>
          <a:lstStyle/>
          <a:p>
            <a:r>
              <a:rPr lang="en-US" sz="1000" dirty="0" smtClean="0"/>
              <a:t>Monthly Employee</a:t>
            </a:r>
            <a:endParaRPr lang="en-US" sz="1000" dirty="0"/>
          </a:p>
        </p:txBody>
      </p:sp>
      <p:pic>
        <p:nvPicPr>
          <p:cNvPr id="17" name="Picture 16"/>
          <p:cNvPicPr>
            <a:picLocks noChangeAspect="1"/>
          </p:cNvPicPr>
          <p:nvPr/>
        </p:nvPicPr>
        <p:blipFill>
          <a:blip r:embed="rId2"/>
          <a:stretch>
            <a:fillRect/>
          </a:stretch>
        </p:blipFill>
        <p:spPr>
          <a:xfrm>
            <a:off x="7540922" y="2160428"/>
            <a:ext cx="4341347" cy="2198702"/>
          </a:xfrm>
          <a:prstGeom prst="rect">
            <a:avLst/>
          </a:prstGeom>
        </p:spPr>
      </p:pic>
      <p:pic>
        <p:nvPicPr>
          <p:cNvPr id="3" name="Picture 2"/>
          <p:cNvPicPr>
            <a:picLocks noChangeAspect="1"/>
          </p:cNvPicPr>
          <p:nvPr/>
        </p:nvPicPr>
        <p:blipFill>
          <a:blip r:embed="rId3"/>
          <a:stretch>
            <a:fillRect/>
          </a:stretch>
        </p:blipFill>
        <p:spPr>
          <a:xfrm>
            <a:off x="971710" y="1357467"/>
            <a:ext cx="5696710" cy="3914775"/>
          </a:xfrm>
          <a:prstGeom prst="rect">
            <a:avLst/>
          </a:prstGeom>
        </p:spPr>
      </p:pic>
      <p:sp>
        <p:nvSpPr>
          <p:cNvPr id="12" name="Up Arrow 11"/>
          <p:cNvSpPr/>
          <p:nvPr/>
        </p:nvSpPr>
        <p:spPr>
          <a:xfrm>
            <a:off x="1156761" y="5166718"/>
            <a:ext cx="232756" cy="5319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rot="20524888">
            <a:off x="5471714" y="5159839"/>
            <a:ext cx="276820" cy="5457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Elbow Connector 5"/>
          <p:cNvCxnSpPr/>
          <p:nvPr/>
        </p:nvCxnSpPr>
        <p:spPr>
          <a:xfrm flipV="1">
            <a:off x="6473828" y="2194560"/>
            <a:ext cx="1020701" cy="824993"/>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Down Arrow 15"/>
          <p:cNvSpPr/>
          <p:nvPr/>
        </p:nvSpPr>
        <p:spPr>
          <a:xfrm rot="2258575">
            <a:off x="6722658" y="1256151"/>
            <a:ext cx="274320" cy="18747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0023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6895" y="161373"/>
            <a:ext cx="6625243" cy="830997"/>
          </a:xfrm>
          <a:prstGeom prst="rect">
            <a:avLst/>
          </a:prstGeom>
          <a:noFill/>
        </p:spPr>
        <p:txBody>
          <a:bodyPr wrap="square" rtlCol="0">
            <a:spAutoFit/>
          </a:bodyPr>
          <a:lstStyle/>
          <a:p>
            <a:r>
              <a:rPr lang="en-US" sz="4800" b="1" dirty="0" smtClean="0"/>
              <a:t>Earnings Box continued</a:t>
            </a:r>
            <a:endParaRPr lang="en-US" sz="4800" b="1" dirty="0"/>
          </a:p>
        </p:txBody>
      </p:sp>
      <p:sp>
        <p:nvSpPr>
          <p:cNvPr id="11" name="TextBox 10"/>
          <p:cNvSpPr txBox="1"/>
          <p:nvPr/>
        </p:nvSpPr>
        <p:spPr>
          <a:xfrm>
            <a:off x="7453758" y="1543288"/>
            <a:ext cx="4796444" cy="3416320"/>
          </a:xfrm>
          <a:prstGeom prst="rect">
            <a:avLst/>
          </a:prstGeom>
          <a:noFill/>
        </p:spPr>
        <p:txBody>
          <a:bodyPr wrap="square" rtlCol="0">
            <a:spAutoFit/>
          </a:bodyPr>
          <a:lstStyle/>
          <a:p>
            <a:r>
              <a:rPr lang="en-US" dirty="0" smtClean="0"/>
              <a:t>When there is a change in pay </a:t>
            </a:r>
            <a:r>
              <a:rPr lang="en-US" dirty="0" smtClean="0"/>
              <a:t>on the employee’s record, this triggers the retro module at </a:t>
            </a:r>
            <a:r>
              <a:rPr lang="en-US" dirty="0" err="1" smtClean="0"/>
              <a:t>UCPath</a:t>
            </a:r>
            <a:r>
              <a:rPr lang="en-US" dirty="0" smtClean="0"/>
              <a:t>. (For post conversion dates only)</a:t>
            </a:r>
          </a:p>
          <a:p>
            <a:endParaRPr lang="en-US" dirty="0"/>
          </a:p>
          <a:p>
            <a:r>
              <a:rPr lang="en-US" dirty="0" err="1" smtClean="0"/>
              <a:t>UCPath</a:t>
            </a:r>
            <a:r>
              <a:rPr lang="en-US" dirty="0" smtClean="0"/>
              <a:t> will automatically calculate the retro amount due and pay on the next available scheduled check date.</a:t>
            </a:r>
          </a:p>
          <a:p>
            <a:endParaRPr lang="en-US" dirty="0"/>
          </a:p>
          <a:p>
            <a:r>
              <a:rPr lang="en-US" dirty="0" smtClean="0"/>
              <a:t>The total amount of retro pay that the employee received on this check was $3,186.82 from Record 0, Record 1 and Record 2.</a:t>
            </a:r>
            <a:endParaRPr lang="en-US" dirty="0"/>
          </a:p>
        </p:txBody>
      </p:sp>
      <p:sp>
        <p:nvSpPr>
          <p:cNvPr id="4" name="TextBox 3"/>
          <p:cNvSpPr txBox="1"/>
          <p:nvPr/>
        </p:nvSpPr>
        <p:spPr>
          <a:xfrm>
            <a:off x="712254" y="4671169"/>
            <a:ext cx="6629726" cy="1754326"/>
          </a:xfrm>
          <a:prstGeom prst="rect">
            <a:avLst/>
          </a:prstGeom>
          <a:noFill/>
        </p:spPr>
        <p:txBody>
          <a:bodyPr wrap="square" rtlCol="0">
            <a:spAutoFit/>
          </a:bodyPr>
          <a:lstStyle/>
          <a:p>
            <a:r>
              <a:rPr lang="en-US" dirty="0" smtClean="0"/>
              <a:t>Going back to the </a:t>
            </a:r>
            <a:r>
              <a:rPr lang="en-US" dirty="0" smtClean="0"/>
              <a:t>paycheck totals in </a:t>
            </a:r>
            <a:r>
              <a:rPr lang="en-US" dirty="0" smtClean="0"/>
              <a:t>the picture </a:t>
            </a:r>
            <a:r>
              <a:rPr lang="en-US" dirty="0" smtClean="0"/>
              <a:t>above</a:t>
            </a:r>
            <a:r>
              <a:rPr lang="en-US" dirty="0" smtClean="0"/>
              <a:t>; </a:t>
            </a:r>
            <a:r>
              <a:rPr lang="en-US" dirty="0" smtClean="0"/>
              <a:t>we see that gross earnings were </a:t>
            </a:r>
            <a:r>
              <a:rPr lang="en-US" dirty="0" smtClean="0"/>
              <a:t>$</a:t>
            </a:r>
            <a:r>
              <a:rPr lang="en-US" dirty="0" smtClean="0"/>
              <a:t>8,325.84 </a:t>
            </a:r>
            <a:r>
              <a:rPr lang="en-US" dirty="0" smtClean="0"/>
              <a:t> </a:t>
            </a:r>
            <a:r>
              <a:rPr lang="en-US" dirty="0" smtClean="0"/>
              <a:t>and when we add </a:t>
            </a:r>
            <a:r>
              <a:rPr lang="en-US" dirty="0" smtClean="0"/>
              <a:t>all of th</a:t>
            </a:r>
            <a:r>
              <a:rPr lang="en-US" dirty="0" smtClean="0"/>
              <a:t>e earnings together from pages 1-6</a:t>
            </a:r>
            <a:r>
              <a:rPr lang="en-US" dirty="0" smtClean="0"/>
              <a:t>, </a:t>
            </a:r>
            <a:r>
              <a:rPr lang="en-US" dirty="0" smtClean="0"/>
              <a:t>it equals the total gross earnings in Paycheck Totals box of </a:t>
            </a:r>
            <a:r>
              <a:rPr lang="en-US" dirty="0" smtClean="0"/>
              <a:t>$8,325.84</a:t>
            </a:r>
          </a:p>
          <a:p>
            <a:r>
              <a:rPr lang="en-US" dirty="0" smtClean="0"/>
              <a:t>($2,531.16 + $1,146.24 + $1,303.93 + $590.48 + $1,303.93 + $1,450.10 = $8,325.84)</a:t>
            </a:r>
            <a:endParaRPr lang="en-US" dirty="0"/>
          </a:p>
        </p:txBody>
      </p:sp>
      <p:sp>
        <p:nvSpPr>
          <p:cNvPr id="24" name="TextBox 23"/>
          <p:cNvSpPr txBox="1"/>
          <p:nvPr/>
        </p:nvSpPr>
        <p:spPr>
          <a:xfrm>
            <a:off x="668048" y="0"/>
            <a:ext cx="1210183" cy="246221"/>
          </a:xfrm>
          <a:prstGeom prst="rect">
            <a:avLst/>
          </a:prstGeom>
          <a:noFill/>
        </p:spPr>
        <p:txBody>
          <a:bodyPr wrap="square" rtlCol="0">
            <a:spAutoFit/>
          </a:bodyPr>
          <a:lstStyle/>
          <a:p>
            <a:r>
              <a:rPr lang="en-US" sz="1000" dirty="0" smtClean="0"/>
              <a:t>Monthly Employee</a:t>
            </a:r>
            <a:endParaRPr lang="en-US" sz="1000"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253" y="1325890"/>
            <a:ext cx="6629726" cy="3299587"/>
          </a:xfrm>
          <a:prstGeom prst="rect">
            <a:avLst/>
          </a:prstGeom>
        </p:spPr>
      </p:pic>
      <p:sp>
        <p:nvSpPr>
          <p:cNvPr id="22" name="Down Arrow 21"/>
          <p:cNvSpPr/>
          <p:nvPr/>
        </p:nvSpPr>
        <p:spPr>
          <a:xfrm>
            <a:off x="6347342" y="992369"/>
            <a:ext cx="267771" cy="15079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9643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6895" y="161373"/>
            <a:ext cx="9375818" cy="830997"/>
          </a:xfrm>
          <a:prstGeom prst="rect">
            <a:avLst/>
          </a:prstGeom>
          <a:noFill/>
        </p:spPr>
        <p:txBody>
          <a:bodyPr wrap="square" rtlCol="0">
            <a:spAutoFit/>
          </a:bodyPr>
          <a:lstStyle/>
          <a:p>
            <a:r>
              <a:rPr lang="en-US" sz="4000" b="1" dirty="0" smtClean="0"/>
              <a:t>Earnings Box </a:t>
            </a:r>
            <a:r>
              <a:rPr lang="en-US" sz="4000" b="1" dirty="0" smtClean="0"/>
              <a:t>Additional Information</a:t>
            </a:r>
            <a:r>
              <a:rPr lang="en-US" sz="4800" b="1" dirty="0" smtClean="0"/>
              <a:t>***</a:t>
            </a:r>
            <a:endParaRPr lang="en-US" sz="4800" b="1" dirty="0"/>
          </a:p>
        </p:txBody>
      </p:sp>
      <p:sp>
        <p:nvSpPr>
          <p:cNvPr id="11" name="TextBox 10"/>
          <p:cNvSpPr txBox="1"/>
          <p:nvPr/>
        </p:nvSpPr>
        <p:spPr>
          <a:xfrm>
            <a:off x="7062943" y="883440"/>
            <a:ext cx="4796444" cy="6186309"/>
          </a:xfrm>
          <a:prstGeom prst="rect">
            <a:avLst/>
          </a:prstGeom>
          <a:noFill/>
        </p:spPr>
        <p:txBody>
          <a:bodyPr wrap="square" rtlCol="0">
            <a:spAutoFit/>
          </a:bodyPr>
          <a:lstStyle/>
          <a:p>
            <a:r>
              <a:rPr lang="en-US" dirty="0" smtClean="0"/>
              <a:t>When a Monthly Employee uses vacation or sick leave usage, it will show up on review paycheck summary as shown to the left. You will see the earn code VAC (Vacation usage) or SKL (Sick usage) and the number of hours used. You will see negative hours in the Hourly Box that shows the hours being deducted from their vacation balance.</a:t>
            </a:r>
          </a:p>
          <a:p>
            <a:endParaRPr lang="en-US" dirty="0"/>
          </a:p>
          <a:p>
            <a:r>
              <a:rPr lang="en-US" dirty="0" smtClean="0"/>
              <a:t>The employee is not being pai</a:t>
            </a:r>
            <a:r>
              <a:rPr lang="en-US" dirty="0" smtClean="0"/>
              <a:t>d out the amount shown because they were already paid for these hours on their previous paycheck. You can add up the earnings from all other pages to see that the earnings are not being added. </a:t>
            </a:r>
          </a:p>
          <a:p>
            <a:endParaRPr lang="en-US" dirty="0"/>
          </a:p>
          <a:p>
            <a:r>
              <a:rPr lang="en-US" dirty="0" smtClean="0"/>
              <a:t>For a complete list of all earn codes </a:t>
            </a:r>
            <a:r>
              <a:rPr lang="en-US" dirty="0" err="1" smtClean="0"/>
              <a:t>UCPath</a:t>
            </a:r>
            <a:r>
              <a:rPr lang="en-US" dirty="0" smtClean="0"/>
              <a:t> uses, please visit: </a:t>
            </a:r>
            <a:r>
              <a:rPr lang="en-US" dirty="0">
                <a:hlinkClick r:id="rId2"/>
              </a:rPr>
              <a:t>https://bfs.ucr.edu/sites/g/files/rcwecm751/files/2019-08/earn_codes_complete_list_report_20190719.pdf</a:t>
            </a:r>
            <a:endParaRPr lang="en-US" dirty="0" smtClean="0"/>
          </a:p>
          <a:p>
            <a:endParaRPr lang="en-US" dirty="0"/>
          </a:p>
        </p:txBody>
      </p:sp>
      <p:sp>
        <p:nvSpPr>
          <p:cNvPr id="24" name="TextBox 23"/>
          <p:cNvSpPr txBox="1"/>
          <p:nvPr/>
        </p:nvSpPr>
        <p:spPr>
          <a:xfrm>
            <a:off x="668048" y="0"/>
            <a:ext cx="1210183" cy="246221"/>
          </a:xfrm>
          <a:prstGeom prst="rect">
            <a:avLst/>
          </a:prstGeom>
          <a:noFill/>
        </p:spPr>
        <p:txBody>
          <a:bodyPr wrap="square" rtlCol="0">
            <a:spAutoFit/>
          </a:bodyPr>
          <a:lstStyle/>
          <a:p>
            <a:r>
              <a:rPr lang="en-US" sz="1000" dirty="0" smtClean="0"/>
              <a:t>Monthly Employee</a:t>
            </a:r>
            <a:endParaRPr lang="en-US" sz="1000" dirty="0"/>
          </a:p>
        </p:txBody>
      </p:sp>
      <p:pic>
        <p:nvPicPr>
          <p:cNvPr id="8" name="Picture 7"/>
          <p:cNvPicPr>
            <a:picLocks noChangeAspect="1"/>
          </p:cNvPicPr>
          <p:nvPr/>
        </p:nvPicPr>
        <p:blipFill>
          <a:blip r:embed="rId3"/>
          <a:stretch>
            <a:fillRect/>
          </a:stretch>
        </p:blipFill>
        <p:spPr>
          <a:xfrm>
            <a:off x="1095176" y="992370"/>
            <a:ext cx="5518193" cy="3735797"/>
          </a:xfrm>
          <a:prstGeom prst="rect">
            <a:avLst/>
          </a:prstGeom>
        </p:spPr>
      </p:pic>
      <p:pic>
        <p:nvPicPr>
          <p:cNvPr id="3" name="Picture 2"/>
          <p:cNvPicPr>
            <a:picLocks noChangeAspect="1"/>
          </p:cNvPicPr>
          <p:nvPr/>
        </p:nvPicPr>
        <p:blipFill>
          <a:blip r:embed="rId4"/>
          <a:stretch>
            <a:fillRect/>
          </a:stretch>
        </p:blipFill>
        <p:spPr>
          <a:xfrm>
            <a:off x="1095175" y="4728167"/>
            <a:ext cx="5518193" cy="2100676"/>
          </a:xfrm>
          <a:prstGeom prst="rect">
            <a:avLst/>
          </a:prstGeom>
        </p:spPr>
      </p:pic>
    </p:spTree>
    <p:extLst>
      <p:ext uri="{BB962C8B-B14F-4D97-AF65-F5344CB8AC3E}">
        <p14:creationId xmlns:p14="http://schemas.microsoft.com/office/powerpoint/2010/main" val="809305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8003" y="162337"/>
            <a:ext cx="5962382" cy="830997"/>
          </a:xfrm>
          <a:prstGeom prst="rect">
            <a:avLst/>
          </a:prstGeom>
          <a:noFill/>
        </p:spPr>
        <p:txBody>
          <a:bodyPr wrap="square" rtlCol="0">
            <a:spAutoFit/>
          </a:bodyPr>
          <a:lstStyle/>
          <a:p>
            <a:r>
              <a:rPr lang="en-US" sz="4800" b="1" dirty="0" smtClean="0"/>
              <a:t>Paycheck Deductions</a:t>
            </a:r>
            <a:endParaRPr lang="en-US" sz="4800" b="1" dirty="0"/>
          </a:p>
        </p:txBody>
      </p:sp>
      <p:sp>
        <p:nvSpPr>
          <p:cNvPr id="4" name="TextBox 3"/>
          <p:cNvSpPr txBox="1"/>
          <p:nvPr/>
        </p:nvSpPr>
        <p:spPr>
          <a:xfrm>
            <a:off x="7850340" y="948690"/>
            <a:ext cx="4283259" cy="5909310"/>
          </a:xfrm>
          <a:prstGeom prst="rect">
            <a:avLst/>
          </a:prstGeom>
          <a:noFill/>
        </p:spPr>
        <p:txBody>
          <a:bodyPr wrap="square" rtlCol="0">
            <a:spAutoFit/>
          </a:bodyPr>
          <a:lstStyle/>
          <a:p>
            <a:r>
              <a:rPr lang="en-US" dirty="0" smtClean="0"/>
              <a:t>Click the arrow next to Deductions to expand this section.</a:t>
            </a:r>
          </a:p>
          <a:p>
            <a:r>
              <a:rPr lang="en-US" dirty="0" smtClean="0"/>
              <a:t>Deduction Details </a:t>
            </a:r>
            <a:r>
              <a:rPr lang="en-US" dirty="0" smtClean="0"/>
              <a:t>includes:</a:t>
            </a:r>
          </a:p>
          <a:p>
            <a:r>
              <a:rPr lang="en-US" b="1" i="1" u="sng" dirty="0" smtClean="0"/>
              <a:t>Deduction Code: </a:t>
            </a:r>
            <a:r>
              <a:rPr lang="en-US" dirty="0" smtClean="0"/>
              <a:t>Displays the benefit or non-benefit deduction code.</a:t>
            </a:r>
          </a:p>
          <a:p>
            <a:r>
              <a:rPr lang="en-US" b="1" i="1" u="sng" dirty="0" smtClean="0"/>
              <a:t>Description: </a:t>
            </a:r>
            <a:r>
              <a:rPr lang="en-US" dirty="0" smtClean="0"/>
              <a:t>Displays the description of the deduction.</a:t>
            </a:r>
          </a:p>
          <a:p>
            <a:r>
              <a:rPr lang="en-US" b="1" i="1" u="sng" dirty="0" smtClean="0"/>
              <a:t>Class: </a:t>
            </a:r>
            <a:r>
              <a:rPr lang="en-US" dirty="0" smtClean="0"/>
              <a:t>This column displays the tax classification assigned to the deduction. For benefit deductions there may be multiple tax classifications assigned for one deduction displayed on multiple rows in the Deduction section.</a:t>
            </a:r>
          </a:p>
          <a:p>
            <a:r>
              <a:rPr lang="en-US" b="1" i="1" u="sng" dirty="0" smtClean="0"/>
              <a:t>Amount: </a:t>
            </a:r>
            <a:r>
              <a:rPr lang="en-US" dirty="0" smtClean="0"/>
              <a:t>The total deduction amount for the tax class.</a:t>
            </a:r>
          </a:p>
          <a:p>
            <a:r>
              <a:rPr lang="en-US" b="1" i="1" u="sng" dirty="0" smtClean="0"/>
              <a:t>Calculated Base: </a:t>
            </a:r>
            <a:r>
              <a:rPr lang="en-US" dirty="0" smtClean="0"/>
              <a:t>This column displays the base amount used to determine the deduction amount. This can be a coverage amount of a calculated amount. Note that the coverage amount may be limited by a coverage gap.</a:t>
            </a:r>
            <a:endParaRPr lang="en-US" dirty="0"/>
          </a:p>
        </p:txBody>
      </p:sp>
      <p:sp>
        <p:nvSpPr>
          <p:cNvPr id="6" name="TextBox 5"/>
          <p:cNvSpPr txBox="1"/>
          <p:nvPr/>
        </p:nvSpPr>
        <p:spPr>
          <a:xfrm>
            <a:off x="668048" y="0"/>
            <a:ext cx="1210183" cy="246221"/>
          </a:xfrm>
          <a:prstGeom prst="rect">
            <a:avLst/>
          </a:prstGeom>
          <a:noFill/>
        </p:spPr>
        <p:txBody>
          <a:bodyPr wrap="square" rtlCol="0">
            <a:spAutoFit/>
          </a:bodyPr>
          <a:lstStyle/>
          <a:p>
            <a:r>
              <a:rPr lang="en-US" sz="1000" dirty="0" smtClean="0"/>
              <a:t>Monthly Employee</a:t>
            </a:r>
            <a:endParaRPr lang="en-US" sz="1000" dirty="0"/>
          </a:p>
        </p:txBody>
      </p:sp>
      <p:pic>
        <p:nvPicPr>
          <p:cNvPr id="7" name="Picture 6"/>
          <p:cNvPicPr>
            <a:picLocks noChangeAspect="1"/>
          </p:cNvPicPr>
          <p:nvPr/>
        </p:nvPicPr>
        <p:blipFill>
          <a:blip r:embed="rId2"/>
          <a:stretch>
            <a:fillRect/>
          </a:stretch>
        </p:blipFill>
        <p:spPr>
          <a:xfrm>
            <a:off x="714422" y="993333"/>
            <a:ext cx="7024978" cy="5044643"/>
          </a:xfrm>
          <a:prstGeom prst="rect">
            <a:avLst/>
          </a:prstGeom>
        </p:spPr>
      </p:pic>
    </p:spTree>
    <p:extLst>
      <p:ext uri="{BB962C8B-B14F-4D97-AF65-F5344CB8AC3E}">
        <p14:creationId xmlns:p14="http://schemas.microsoft.com/office/powerpoint/2010/main" val="2498602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6899" y="250399"/>
            <a:ext cx="8755726" cy="830997"/>
          </a:xfrm>
          <a:prstGeom prst="rect">
            <a:avLst/>
          </a:prstGeom>
          <a:noFill/>
        </p:spPr>
        <p:txBody>
          <a:bodyPr wrap="square" rtlCol="0">
            <a:spAutoFit/>
          </a:bodyPr>
          <a:lstStyle/>
          <a:p>
            <a:r>
              <a:rPr lang="en-US" sz="4800" b="1" dirty="0" smtClean="0"/>
              <a:t>Paycheck </a:t>
            </a:r>
            <a:r>
              <a:rPr lang="en-US" sz="4800" b="1" dirty="0" smtClean="0"/>
              <a:t>Deductions continued</a:t>
            </a:r>
            <a:endParaRPr lang="en-US" sz="4800" b="1" dirty="0"/>
          </a:p>
        </p:txBody>
      </p:sp>
      <p:sp>
        <p:nvSpPr>
          <p:cNvPr id="4" name="TextBox 3"/>
          <p:cNvSpPr txBox="1"/>
          <p:nvPr/>
        </p:nvSpPr>
        <p:spPr>
          <a:xfrm>
            <a:off x="8490851" y="1190164"/>
            <a:ext cx="3496361" cy="3139321"/>
          </a:xfrm>
          <a:prstGeom prst="rect">
            <a:avLst/>
          </a:prstGeom>
          <a:noFill/>
        </p:spPr>
        <p:txBody>
          <a:bodyPr wrap="square" rtlCol="0">
            <a:spAutoFit/>
          </a:bodyPr>
          <a:lstStyle/>
          <a:p>
            <a:r>
              <a:rPr lang="en-US" dirty="0" smtClean="0"/>
              <a:t>To calculate the total </a:t>
            </a:r>
            <a:r>
              <a:rPr lang="en-US" dirty="0" smtClean="0"/>
              <a:t>deductions taken out </a:t>
            </a:r>
            <a:r>
              <a:rPr lang="en-US" dirty="0" smtClean="0"/>
              <a:t>of the employee’s check, you would add up the amounts except for the “Nontaxable Benefits” in the Class column.</a:t>
            </a:r>
          </a:p>
          <a:p>
            <a:endParaRPr lang="en-US" dirty="0"/>
          </a:p>
          <a:p>
            <a:r>
              <a:rPr lang="en-US" dirty="0" smtClean="0"/>
              <a:t>Example: Add up all of the Before-Tax and After-Tax</a:t>
            </a:r>
          </a:p>
          <a:p>
            <a:r>
              <a:rPr lang="en-US" dirty="0" smtClean="0"/>
              <a:t>$</a:t>
            </a:r>
            <a:r>
              <a:rPr lang="en-US" dirty="0" smtClean="0"/>
              <a:t>186.37 </a:t>
            </a:r>
            <a:r>
              <a:rPr lang="en-US" dirty="0" smtClean="0"/>
              <a:t>+ </a:t>
            </a:r>
            <a:r>
              <a:rPr lang="en-US" dirty="0" smtClean="0"/>
              <a:t>$</a:t>
            </a:r>
            <a:r>
              <a:rPr lang="en-US" dirty="0" smtClean="0"/>
              <a:t>200.00</a:t>
            </a:r>
            <a:r>
              <a:rPr lang="en-US" dirty="0" smtClean="0"/>
              <a:t> </a:t>
            </a:r>
            <a:r>
              <a:rPr lang="en-US" dirty="0" smtClean="0"/>
              <a:t>+ </a:t>
            </a:r>
            <a:r>
              <a:rPr lang="en-US" dirty="0" smtClean="0"/>
              <a:t>$647.07 </a:t>
            </a:r>
            <a:r>
              <a:rPr lang="en-US" dirty="0" smtClean="0"/>
              <a:t>+ </a:t>
            </a:r>
            <a:r>
              <a:rPr lang="en-US" dirty="0" smtClean="0"/>
              <a:t>$96.47= </a:t>
            </a:r>
            <a:r>
              <a:rPr lang="en-US" b="1" dirty="0" smtClean="0"/>
              <a:t>$1129.91</a:t>
            </a:r>
            <a:endParaRPr lang="en-US" b="1" dirty="0"/>
          </a:p>
        </p:txBody>
      </p:sp>
      <p:sp>
        <p:nvSpPr>
          <p:cNvPr id="9" name="TextBox 8"/>
          <p:cNvSpPr txBox="1"/>
          <p:nvPr/>
        </p:nvSpPr>
        <p:spPr>
          <a:xfrm>
            <a:off x="668048" y="0"/>
            <a:ext cx="1210183" cy="246221"/>
          </a:xfrm>
          <a:prstGeom prst="rect">
            <a:avLst/>
          </a:prstGeom>
          <a:noFill/>
        </p:spPr>
        <p:txBody>
          <a:bodyPr wrap="square" rtlCol="0">
            <a:spAutoFit/>
          </a:bodyPr>
          <a:lstStyle/>
          <a:p>
            <a:r>
              <a:rPr lang="en-US" sz="1000" dirty="0" smtClean="0"/>
              <a:t>Monthly Employee</a:t>
            </a:r>
            <a:endParaRPr lang="en-US" sz="1000" dirty="0"/>
          </a:p>
        </p:txBody>
      </p:sp>
      <p:pic>
        <p:nvPicPr>
          <p:cNvPr id="3" name="Picture 2"/>
          <p:cNvPicPr>
            <a:picLocks noChangeAspect="1"/>
          </p:cNvPicPr>
          <p:nvPr/>
        </p:nvPicPr>
        <p:blipFill>
          <a:blip r:embed="rId2"/>
          <a:stretch>
            <a:fillRect/>
          </a:stretch>
        </p:blipFill>
        <p:spPr>
          <a:xfrm>
            <a:off x="816899" y="1190164"/>
            <a:ext cx="7673953" cy="5510673"/>
          </a:xfrm>
          <a:prstGeom prst="rect">
            <a:avLst/>
          </a:prstGeom>
        </p:spPr>
      </p:pic>
    </p:spTree>
    <p:extLst>
      <p:ext uri="{BB962C8B-B14F-4D97-AF65-F5344CB8AC3E}">
        <p14:creationId xmlns:p14="http://schemas.microsoft.com/office/powerpoint/2010/main" val="3955928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9770" y="29333"/>
            <a:ext cx="4645776" cy="830997"/>
          </a:xfrm>
          <a:prstGeom prst="rect">
            <a:avLst/>
          </a:prstGeom>
          <a:noFill/>
        </p:spPr>
        <p:txBody>
          <a:bodyPr wrap="square" rtlCol="0">
            <a:spAutoFit/>
          </a:bodyPr>
          <a:lstStyle/>
          <a:p>
            <a:r>
              <a:rPr lang="en-US" sz="4800" b="1" dirty="0" smtClean="0"/>
              <a:t>Paycheck Taxes</a:t>
            </a:r>
            <a:endParaRPr lang="en-US" sz="4800" b="1" dirty="0"/>
          </a:p>
        </p:txBody>
      </p:sp>
      <p:sp>
        <p:nvSpPr>
          <p:cNvPr id="8" name="TextBox 7"/>
          <p:cNvSpPr txBox="1"/>
          <p:nvPr/>
        </p:nvSpPr>
        <p:spPr>
          <a:xfrm>
            <a:off x="7957838" y="189275"/>
            <a:ext cx="3981157" cy="5047536"/>
          </a:xfrm>
          <a:prstGeom prst="rect">
            <a:avLst/>
          </a:prstGeom>
          <a:noFill/>
        </p:spPr>
        <p:txBody>
          <a:bodyPr wrap="square" rtlCol="0">
            <a:spAutoFit/>
          </a:bodyPr>
          <a:lstStyle/>
          <a:p>
            <a:r>
              <a:rPr lang="en-US" sz="1400" dirty="0" smtClean="0"/>
              <a:t>Tax Details Section:</a:t>
            </a:r>
            <a:endParaRPr lang="en-US" sz="1400" dirty="0" smtClean="0"/>
          </a:p>
          <a:p>
            <a:r>
              <a:rPr lang="en-US" sz="1400" i="1" dirty="0" smtClean="0"/>
              <a:t>Tax Details 1 </a:t>
            </a:r>
            <a:r>
              <a:rPr lang="en-US" sz="1400" dirty="0" smtClean="0"/>
              <a:t>shows the following info:</a:t>
            </a:r>
          </a:p>
          <a:p>
            <a:r>
              <a:rPr lang="en-US" sz="1400" b="1" i="1" u="sng" dirty="0" smtClean="0"/>
              <a:t>Tax Entity: </a:t>
            </a:r>
            <a:r>
              <a:rPr lang="en-US" sz="1400" dirty="0" smtClean="0"/>
              <a:t>Indicates the taxing authority: US Federal, State, or Local</a:t>
            </a:r>
          </a:p>
          <a:p>
            <a:r>
              <a:rPr lang="en-US" sz="1400" b="1" i="1" u="sng" dirty="0" smtClean="0"/>
              <a:t>State: </a:t>
            </a:r>
            <a:r>
              <a:rPr lang="en-US" sz="1400" dirty="0" smtClean="0"/>
              <a:t>The state abbreviation code appears in Tax Entity is State.</a:t>
            </a:r>
          </a:p>
          <a:p>
            <a:r>
              <a:rPr lang="en-US" sz="1400" b="1" i="1" u="sng" dirty="0" smtClean="0"/>
              <a:t>Resident: </a:t>
            </a:r>
            <a:r>
              <a:rPr lang="en-US" sz="1400" dirty="0" smtClean="0"/>
              <a:t>A </a:t>
            </a:r>
            <a:r>
              <a:rPr lang="en-US" sz="1400" b="1" dirty="0" smtClean="0"/>
              <a:t>Y</a:t>
            </a:r>
            <a:r>
              <a:rPr lang="en-US" sz="1400" dirty="0" smtClean="0"/>
              <a:t> appears on the state withholding tax line for the employee’s state of residence. The value defaults from the State Tax page.</a:t>
            </a:r>
          </a:p>
          <a:p>
            <a:r>
              <a:rPr lang="en-US" sz="1400" b="1" i="1" u="sng" dirty="0" smtClean="0"/>
              <a:t>Locality/Locality Name:</a:t>
            </a:r>
            <a:r>
              <a:rPr lang="en-US" sz="1400" b="1" i="1" dirty="0" smtClean="0"/>
              <a:t> </a:t>
            </a:r>
            <a:r>
              <a:rPr lang="en-US" sz="1400" dirty="0" smtClean="0"/>
              <a:t>Displays the code and name of the local taxing authority when Tax Entity is Local.</a:t>
            </a:r>
          </a:p>
          <a:p>
            <a:r>
              <a:rPr lang="en-US" sz="1400" b="1" i="1" u="sng" dirty="0" smtClean="0"/>
              <a:t>Tax Class: </a:t>
            </a:r>
            <a:r>
              <a:rPr lang="en-US" sz="1400" dirty="0" smtClean="0"/>
              <a:t>Displays the code for the type of tax. The amounts paid by the employee and the employer are presented. The letters </a:t>
            </a:r>
            <a:r>
              <a:rPr lang="en-US" sz="1400" b="1" dirty="0" smtClean="0"/>
              <a:t>EE</a:t>
            </a:r>
            <a:r>
              <a:rPr lang="en-US" sz="1400" dirty="0" smtClean="0"/>
              <a:t> at the end of the code indicate an employee-paid tax and the letters </a:t>
            </a:r>
            <a:r>
              <a:rPr lang="en-US" sz="1400" b="1" dirty="0" smtClean="0"/>
              <a:t>ER</a:t>
            </a:r>
            <a:r>
              <a:rPr lang="en-US" sz="1400" dirty="0" smtClean="0"/>
              <a:t> indicate an employer-paid tax.</a:t>
            </a:r>
          </a:p>
          <a:p>
            <a:r>
              <a:rPr lang="en-US" sz="1400" b="1" i="1" u="sng" dirty="0" smtClean="0"/>
              <a:t>Taxable Gross: </a:t>
            </a:r>
            <a:r>
              <a:rPr lang="en-US" sz="1400" dirty="0" smtClean="0"/>
              <a:t>Displays the taxable gross earnings for the specified tax class. Taxable gross takes into consideration any maximum limit imposed for the specified tax class.</a:t>
            </a:r>
          </a:p>
          <a:p>
            <a:r>
              <a:rPr lang="en-US" sz="1400" b="1" i="1" u="sng" dirty="0" smtClean="0"/>
              <a:t>Tax amount: </a:t>
            </a:r>
            <a:r>
              <a:rPr lang="en-US" sz="1400" dirty="0" smtClean="0"/>
              <a:t>Displays the amount of taxes for a particular tax class.</a:t>
            </a:r>
          </a:p>
        </p:txBody>
      </p:sp>
      <p:sp>
        <p:nvSpPr>
          <p:cNvPr id="9" name="TextBox 8"/>
          <p:cNvSpPr txBox="1"/>
          <p:nvPr/>
        </p:nvSpPr>
        <p:spPr>
          <a:xfrm>
            <a:off x="7957838" y="5660073"/>
            <a:ext cx="4066842" cy="1015663"/>
          </a:xfrm>
          <a:prstGeom prst="rect">
            <a:avLst/>
          </a:prstGeom>
          <a:noFill/>
        </p:spPr>
        <p:txBody>
          <a:bodyPr wrap="square" rtlCol="0">
            <a:spAutoFit/>
          </a:bodyPr>
          <a:lstStyle/>
          <a:p>
            <a:r>
              <a:rPr lang="en-US" sz="1200" dirty="0" smtClean="0"/>
              <a:t>In our example, the employee is paying taxes in CA, is a resident of CA and is paying US Federal and State taxes. The employee’s total taxes are $</a:t>
            </a:r>
            <a:r>
              <a:rPr lang="en-US" sz="1200" dirty="0" smtClean="0"/>
              <a:t>1577.55 </a:t>
            </a:r>
            <a:r>
              <a:rPr lang="en-US" sz="1200" dirty="0" smtClean="0"/>
              <a:t>which includes the MED/EE, OASDI/EE, and both Fed and State Withholding lines. </a:t>
            </a:r>
            <a:r>
              <a:rPr lang="en-US" sz="1200" dirty="0" smtClean="0"/>
              <a:t>($</a:t>
            </a:r>
            <a:r>
              <a:rPr lang="en-US" sz="1200" dirty="0" smtClean="0"/>
              <a:t>516.20</a:t>
            </a:r>
            <a:r>
              <a:rPr lang="en-US" sz="1200" dirty="0" smtClean="0"/>
              <a:t>+$120.72+$683.54+$257.09 </a:t>
            </a:r>
            <a:r>
              <a:rPr lang="en-US" sz="1200" dirty="0" smtClean="0"/>
              <a:t>= $</a:t>
            </a:r>
            <a:r>
              <a:rPr lang="en-US" sz="1200" dirty="0" smtClean="0"/>
              <a:t>1577.55)</a:t>
            </a:r>
            <a:endParaRPr lang="en-US" sz="1200" dirty="0"/>
          </a:p>
        </p:txBody>
      </p:sp>
      <p:sp>
        <p:nvSpPr>
          <p:cNvPr id="11" name="TextBox 10"/>
          <p:cNvSpPr txBox="1"/>
          <p:nvPr/>
        </p:nvSpPr>
        <p:spPr>
          <a:xfrm>
            <a:off x="5892669" y="1029809"/>
            <a:ext cx="1479665" cy="430887"/>
          </a:xfrm>
          <a:prstGeom prst="rect">
            <a:avLst/>
          </a:prstGeom>
          <a:noFill/>
        </p:spPr>
        <p:txBody>
          <a:bodyPr wrap="square" rtlCol="0">
            <a:spAutoFit/>
          </a:bodyPr>
          <a:lstStyle/>
          <a:p>
            <a:r>
              <a:rPr lang="en-US" sz="1100" dirty="0" smtClean="0"/>
              <a:t>Total Taxes deducted: </a:t>
            </a:r>
            <a:r>
              <a:rPr lang="en-US" sz="1100" dirty="0" smtClean="0"/>
              <a:t>$1,577.55</a:t>
            </a:r>
            <a:endParaRPr lang="en-US" sz="1100" dirty="0"/>
          </a:p>
        </p:txBody>
      </p:sp>
      <p:sp>
        <p:nvSpPr>
          <p:cNvPr id="13" name="TextBox 12"/>
          <p:cNvSpPr txBox="1"/>
          <p:nvPr/>
        </p:nvSpPr>
        <p:spPr>
          <a:xfrm>
            <a:off x="668048" y="0"/>
            <a:ext cx="1210183" cy="246221"/>
          </a:xfrm>
          <a:prstGeom prst="rect">
            <a:avLst/>
          </a:prstGeom>
          <a:noFill/>
        </p:spPr>
        <p:txBody>
          <a:bodyPr wrap="square" rtlCol="0">
            <a:spAutoFit/>
          </a:bodyPr>
          <a:lstStyle/>
          <a:p>
            <a:r>
              <a:rPr lang="en-US" sz="1000" dirty="0" smtClean="0"/>
              <a:t>Monthly Employee</a:t>
            </a:r>
            <a:endParaRPr lang="en-US" sz="1000" dirty="0"/>
          </a:p>
        </p:txBody>
      </p:sp>
      <p:pic>
        <p:nvPicPr>
          <p:cNvPr id="2" name="Picture 1"/>
          <p:cNvPicPr>
            <a:picLocks noChangeAspect="1"/>
          </p:cNvPicPr>
          <p:nvPr/>
        </p:nvPicPr>
        <p:blipFill>
          <a:blip r:embed="rId2"/>
          <a:stretch>
            <a:fillRect/>
          </a:stretch>
        </p:blipFill>
        <p:spPr>
          <a:xfrm>
            <a:off x="643715" y="1652083"/>
            <a:ext cx="7314123" cy="4044726"/>
          </a:xfrm>
          <a:prstGeom prst="rect">
            <a:avLst/>
          </a:prstGeom>
        </p:spPr>
      </p:pic>
      <p:sp>
        <p:nvSpPr>
          <p:cNvPr id="10" name="Down Arrow 9"/>
          <p:cNvSpPr/>
          <p:nvPr/>
        </p:nvSpPr>
        <p:spPr>
          <a:xfrm>
            <a:off x="5719329" y="1146772"/>
            <a:ext cx="250713" cy="13217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2973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7899" y="1088688"/>
            <a:ext cx="5336771" cy="1200329"/>
          </a:xfrm>
          <a:prstGeom prst="rect">
            <a:avLst/>
          </a:prstGeom>
          <a:noFill/>
        </p:spPr>
        <p:txBody>
          <a:bodyPr wrap="square" rtlCol="0">
            <a:spAutoFit/>
          </a:bodyPr>
          <a:lstStyle/>
          <a:p>
            <a:r>
              <a:rPr lang="en-US" dirty="0" smtClean="0"/>
              <a:t>Now we will take a quick look at a Biweekly Pay Period paycheck. For our monthly employee, we saw a monthly compensation, with the begin and end date reflecting the whole </a:t>
            </a:r>
            <a:r>
              <a:rPr lang="en-US" dirty="0" smtClean="0"/>
              <a:t>month as shown below.</a:t>
            </a:r>
            <a:endParaRPr lang="en-US" dirty="0"/>
          </a:p>
        </p:txBody>
      </p:sp>
      <p:sp>
        <p:nvSpPr>
          <p:cNvPr id="3" name="TextBox 2"/>
          <p:cNvSpPr txBox="1"/>
          <p:nvPr/>
        </p:nvSpPr>
        <p:spPr>
          <a:xfrm>
            <a:off x="668048" y="0"/>
            <a:ext cx="1385196" cy="246221"/>
          </a:xfrm>
          <a:prstGeom prst="rect">
            <a:avLst/>
          </a:prstGeom>
          <a:noFill/>
        </p:spPr>
        <p:txBody>
          <a:bodyPr wrap="square" rtlCol="0">
            <a:spAutoFit/>
          </a:bodyPr>
          <a:lstStyle/>
          <a:p>
            <a:r>
              <a:rPr lang="en-US" sz="1000" dirty="0" smtClean="0"/>
              <a:t>Biweekly Employee</a:t>
            </a:r>
            <a:endParaRPr lang="en-US" sz="1000" dirty="0"/>
          </a:p>
        </p:txBody>
      </p:sp>
      <p:sp>
        <p:nvSpPr>
          <p:cNvPr id="6" name="TextBox 5"/>
          <p:cNvSpPr txBox="1"/>
          <p:nvPr/>
        </p:nvSpPr>
        <p:spPr>
          <a:xfrm>
            <a:off x="2053244" y="6364322"/>
            <a:ext cx="2244437" cy="646331"/>
          </a:xfrm>
          <a:prstGeom prst="rect">
            <a:avLst/>
          </a:prstGeom>
          <a:noFill/>
        </p:spPr>
        <p:txBody>
          <a:bodyPr wrap="square" rtlCol="0">
            <a:spAutoFit/>
          </a:bodyPr>
          <a:lstStyle/>
          <a:p>
            <a:r>
              <a:rPr lang="en-US" dirty="0" smtClean="0"/>
              <a:t>Monthly Paycheck</a:t>
            </a:r>
          </a:p>
          <a:p>
            <a:endParaRPr lang="en-US" dirty="0"/>
          </a:p>
        </p:txBody>
      </p:sp>
      <p:sp>
        <p:nvSpPr>
          <p:cNvPr id="8" name="TextBox 7"/>
          <p:cNvSpPr txBox="1"/>
          <p:nvPr/>
        </p:nvSpPr>
        <p:spPr>
          <a:xfrm>
            <a:off x="8135476" y="6294388"/>
            <a:ext cx="2244437" cy="646331"/>
          </a:xfrm>
          <a:prstGeom prst="rect">
            <a:avLst/>
          </a:prstGeom>
          <a:noFill/>
        </p:spPr>
        <p:txBody>
          <a:bodyPr wrap="square" rtlCol="0">
            <a:spAutoFit/>
          </a:bodyPr>
          <a:lstStyle/>
          <a:p>
            <a:r>
              <a:rPr lang="en-US" dirty="0" smtClean="0"/>
              <a:t>Biweekly Paycheck</a:t>
            </a:r>
          </a:p>
          <a:p>
            <a:endParaRPr lang="en-US" dirty="0"/>
          </a:p>
        </p:txBody>
      </p:sp>
      <p:sp>
        <p:nvSpPr>
          <p:cNvPr id="10" name="TextBox 9"/>
          <p:cNvSpPr txBox="1"/>
          <p:nvPr/>
        </p:nvSpPr>
        <p:spPr>
          <a:xfrm>
            <a:off x="6399240" y="1010440"/>
            <a:ext cx="5729551" cy="1477328"/>
          </a:xfrm>
          <a:prstGeom prst="rect">
            <a:avLst/>
          </a:prstGeom>
          <a:noFill/>
        </p:spPr>
        <p:txBody>
          <a:bodyPr wrap="square" rtlCol="0">
            <a:spAutoFit/>
          </a:bodyPr>
          <a:lstStyle/>
          <a:p>
            <a:r>
              <a:rPr lang="en-US" dirty="0" smtClean="0"/>
              <a:t>For </a:t>
            </a:r>
            <a:r>
              <a:rPr lang="en-US" dirty="0" smtClean="0"/>
              <a:t>Biweekly employees, </a:t>
            </a:r>
            <a:r>
              <a:rPr lang="en-US" dirty="0" smtClean="0"/>
              <a:t>we will see hours reported day by day, with daily earnings. The Pay Group is 1BH, because this employee is paid Biweekly/Hourly. The Pay Period End is </a:t>
            </a:r>
            <a:r>
              <a:rPr lang="en-US" dirty="0" smtClean="0"/>
              <a:t>3/21/20</a:t>
            </a:r>
            <a:r>
              <a:rPr lang="en-US" dirty="0" smtClean="0"/>
              <a:t>, </a:t>
            </a:r>
            <a:r>
              <a:rPr lang="en-US" dirty="0" smtClean="0"/>
              <a:t>reflecting the end of the period </a:t>
            </a:r>
            <a:r>
              <a:rPr lang="en-US" dirty="0" smtClean="0"/>
              <a:t>3/8/20</a:t>
            </a:r>
            <a:r>
              <a:rPr lang="en-US" dirty="0" smtClean="0"/>
              <a:t> </a:t>
            </a:r>
            <a:r>
              <a:rPr lang="en-US" dirty="0" smtClean="0"/>
              <a:t>– </a:t>
            </a:r>
            <a:r>
              <a:rPr lang="en-US" dirty="0" smtClean="0"/>
              <a:t>3/21/20 with a check date of 4/1/20.</a:t>
            </a:r>
            <a:endParaRPr lang="en-US" dirty="0"/>
          </a:p>
        </p:txBody>
      </p:sp>
      <p:sp>
        <p:nvSpPr>
          <p:cNvPr id="11" name="TextBox 10"/>
          <p:cNvSpPr txBox="1"/>
          <p:nvPr/>
        </p:nvSpPr>
        <p:spPr>
          <a:xfrm>
            <a:off x="3566774" y="134034"/>
            <a:ext cx="5962382" cy="830997"/>
          </a:xfrm>
          <a:prstGeom prst="rect">
            <a:avLst/>
          </a:prstGeom>
          <a:noFill/>
        </p:spPr>
        <p:txBody>
          <a:bodyPr wrap="square" rtlCol="0">
            <a:spAutoFit/>
          </a:bodyPr>
          <a:lstStyle/>
          <a:p>
            <a:r>
              <a:rPr lang="en-US" sz="4800" b="1" dirty="0" smtClean="0"/>
              <a:t>Biweekly Paycheck</a:t>
            </a:r>
            <a:endParaRPr lang="en-US" sz="4800" b="1" dirty="0"/>
          </a:p>
        </p:txBody>
      </p:sp>
      <p:pic>
        <p:nvPicPr>
          <p:cNvPr id="4" name="Picture 3"/>
          <p:cNvPicPr>
            <a:picLocks noChangeAspect="1"/>
          </p:cNvPicPr>
          <p:nvPr/>
        </p:nvPicPr>
        <p:blipFill>
          <a:blip r:embed="rId2"/>
          <a:stretch>
            <a:fillRect/>
          </a:stretch>
        </p:blipFill>
        <p:spPr>
          <a:xfrm>
            <a:off x="342596" y="2431851"/>
            <a:ext cx="5665732" cy="3870440"/>
          </a:xfrm>
          <a:prstGeom prst="rect">
            <a:avLst/>
          </a:prstGeom>
        </p:spPr>
      </p:pic>
      <p:pic>
        <p:nvPicPr>
          <p:cNvPr id="9" name="Picture 8"/>
          <p:cNvPicPr>
            <a:picLocks noChangeAspect="1"/>
          </p:cNvPicPr>
          <p:nvPr/>
        </p:nvPicPr>
        <p:blipFill>
          <a:blip r:embed="rId3"/>
          <a:stretch>
            <a:fillRect/>
          </a:stretch>
        </p:blipFill>
        <p:spPr>
          <a:xfrm>
            <a:off x="6184670" y="2487768"/>
            <a:ext cx="5944121" cy="3758606"/>
          </a:xfrm>
          <a:prstGeom prst="rect">
            <a:avLst/>
          </a:prstGeom>
        </p:spPr>
      </p:pic>
    </p:spTree>
    <p:extLst>
      <p:ext uri="{BB962C8B-B14F-4D97-AF65-F5344CB8AC3E}">
        <p14:creationId xmlns:p14="http://schemas.microsoft.com/office/powerpoint/2010/main" val="484421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9974" y="122841"/>
            <a:ext cx="10546914" cy="2534027"/>
          </a:xfrm>
          <a:prstGeom prst="rect">
            <a:avLst/>
          </a:prstGeom>
        </p:spPr>
        <p:txBody>
          <a:bodyPr wrap="square">
            <a:spAutoFit/>
          </a:bodyPr>
          <a:lstStyle/>
          <a:p>
            <a:pPr algn="ctr">
              <a:spcAft>
                <a:spcPts val="800"/>
              </a:spcAft>
            </a:pPr>
            <a:endParaRPr lang="en-US" b="1" dirty="0" smtClean="0">
              <a:solidFill>
                <a:srgbClr val="A5A5A5"/>
              </a:solidFill>
              <a:latin typeface="Calibri" panose="020F0502020204030204" pitchFamily="34" charset="0"/>
            </a:endParaRPr>
          </a:p>
          <a:p>
            <a:pPr algn="ctr">
              <a:spcAft>
                <a:spcPts val="800"/>
              </a:spcAft>
            </a:pPr>
            <a:endParaRPr lang="en-US" b="1" dirty="0">
              <a:solidFill>
                <a:srgbClr val="A5A5A5"/>
              </a:solidFill>
              <a:latin typeface="Calibri" panose="020F0502020204030204" pitchFamily="34" charset="0"/>
            </a:endParaRPr>
          </a:p>
          <a:p>
            <a:pPr algn="ctr">
              <a:spcAft>
                <a:spcPts val="800"/>
              </a:spcAft>
            </a:pPr>
            <a:r>
              <a:rPr lang="en-US" sz="2400" b="1" u="sng" dirty="0" smtClean="0">
                <a:latin typeface="Calibri" panose="020F0502020204030204" pitchFamily="34" charset="0"/>
              </a:rPr>
              <a:t>How to Navigate to the Review Paycheck </a:t>
            </a:r>
            <a:r>
              <a:rPr lang="en-US" sz="2400" b="1" u="sng" dirty="0" smtClean="0">
                <a:latin typeface="Calibri" panose="020F0502020204030204" pitchFamily="34" charset="0"/>
              </a:rPr>
              <a:t>Summary Page</a:t>
            </a:r>
            <a:endParaRPr lang="en-US" sz="2400" b="1" u="sng" dirty="0" smtClean="0">
              <a:latin typeface="Calibri" panose="020F0502020204030204" pitchFamily="34" charset="0"/>
            </a:endParaRPr>
          </a:p>
          <a:p>
            <a:pPr algn="ctr">
              <a:spcAft>
                <a:spcPts val="800"/>
              </a:spcAft>
            </a:pPr>
            <a:r>
              <a:rPr lang="en-US" b="1" dirty="0" smtClean="0">
                <a:solidFill>
                  <a:schemeClr val="bg1">
                    <a:lumMod val="50000"/>
                  </a:schemeClr>
                </a:solidFill>
                <a:latin typeface="Calibri" panose="020F0502020204030204" pitchFamily="34" charset="0"/>
              </a:rPr>
              <a:t>    PeopleSoft </a:t>
            </a:r>
            <a:r>
              <a:rPr lang="en-US" b="1" dirty="0">
                <a:solidFill>
                  <a:schemeClr val="bg1">
                    <a:lumMod val="50000"/>
                  </a:schemeClr>
                </a:solidFill>
                <a:latin typeface="Calibri" panose="020F0502020204030204" pitchFamily="34" charset="0"/>
              </a:rPr>
              <a:t>Menu &gt; Payroll for North America &gt; Payroll Processing USA &gt; Produce Payroll &gt; </a:t>
            </a:r>
            <a:r>
              <a:rPr lang="en-US" b="1" dirty="0" smtClean="0">
                <a:solidFill>
                  <a:schemeClr val="bg1">
                    <a:lumMod val="50000"/>
                  </a:schemeClr>
                </a:solidFill>
                <a:latin typeface="Calibri" panose="020F0502020204030204" pitchFamily="34" charset="0"/>
              </a:rPr>
              <a:t>                        Review Paycheck Summary</a:t>
            </a:r>
            <a:r>
              <a:rPr lang="en-US" b="1" dirty="0">
                <a:solidFill>
                  <a:schemeClr val="bg1">
                    <a:lumMod val="50000"/>
                  </a:schemeClr>
                </a:solidFill>
                <a:latin typeface="Calibri" panose="020F0502020204030204" pitchFamily="34" charset="0"/>
              </a:rPr>
              <a:t> </a:t>
            </a:r>
            <a:endParaRPr lang="en-US" dirty="0">
              <a:solidFill>
                <a:schemeClr val="bg1">
                  <a:lumMod val="50000"/>
                </a:schemeClr>
              </a:solidFill>
            </a:endParaRPr>
          </a:p>
          <a:p>
            <a:r>
              <a:rPr lang="en-US" dirty="0"/>
              <a:t/>
            </a:r>
            <a:br>
              <a:rPr lang="en-US" dirty="0"/>
            </a:br>
            <a:endParaRPr lang="en-US" dirty="0"/>
          </a:p>
        </p:txBody>
      </p:sp>
      <p:sp>
        <p:nvSpPr>
          <p:cNvPr id="5" name="Rectangle 4"/>
          <p:cNvSpPr/>
          <p:nvPr/>
        </p:nvSpPr>
        <p:spPr>
          <a:xfrm>
            <a:off x="2886806" y="96826"/>
            <a:ext cx="7510217" cy="523220"/>
          </a:xfrm>
          <a:prstGeom prst="rect">
            <a:avLst/>
          </a:prstGeom>
        </p:spPr>
        <p:txBody>
          <a:bodyPr wrap="square">
            <a:spAutoFit/>
          </a:bodyPr>
          <a:lstStyle/>
          <a:p>
            <a:r>
              <a:rPr lang="en-US" sz="2800" b="1" u="sng" dirty="0">
                <a:latin typeface="Arial" panose="020B0604020202020204" pitchFamily="34" charset="0"/>
              </a:rPr>
              <a:t>JOB AID: REVIEW PAYCHECK </a:t>
            </a:r>
            <a:r>
              <a:rPr lang="en-US" sz="2800" b="1" u="sng" dirty="0" smtClean="0">
                <a:latin typeface="Arial" panose="020B0604020202020204" pitchFamily="34" charset="0"/>
              </a:rPr>
              <a:t>SUMMARY</a:t>
            </a:r>
            <a:endParaRPr lang="en-US" sz="2800" dirty="0"/>
          </a:p>
        </p:txBody>
      </p:sp>
      <p:sp>
        <p:nvSpPr>
          <p:cNvPr id="7" name="Right Arrow 6"/>
          <p:cNvSpPr/>
          <p:nvPr/>
        </p:nvSpPr>
        <p:spPr>
          <a:xfrm>
            <a:off x="2361549" y="2783927"/>
            <a:ext cx="3839229" cy="801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6567487" y="2025598"/>
            <a:ext cx="4305301" cy="4665714"/>
          </a:xfrm>
          <a:prstGeom prst="rect">
            <a:avLst/>
          </a:prstGeom>
        </p:spPr>
      </p:pic>
      <p:sp>
        <p:nvSpPr>
          <p:cNvPr id="3" name="TextBox 2"/>
          <p:cNvSpPr txBox="1"/>
          <p:nvPr/>
        </p:nvSpPr>
        <p:spPr>
          <a:xfrm>
            <a:off x="2361549" y="3986213"/>
            <a:ext cx="3667776" cy="923330"/>
          </a:xfrm>
          <a:prstGeom prst="rect">
            <a:avLst/>
          </a:prstGeom>
          <a:noFill/>
        </p:spPr>
        <p:txBody>
          <a:bodyPr wrap="square" rtlCol="0">
            <a:spAutoFit/>
          </a:bodyPr>
          <a:lstStyle/>
          <a:p>
            <a:r>
              <a:rPr lang="en-US" dirty="0" smtClean="0"/>
              <a:t>Once you navigate to Review Paycheck Summary, you can add it to your bookmarks and/or favorites.</a:t>
            </a:r>
            <a:endParaRPr lang="en-US" dirty="0"/>
          </a:p>
        </p:txBody>
      </p:sp>
    </p:spTree>
    <p:extLst>
      <p:ext uri="{BB962C8B-B14F-4D97-AF65-F5344CB8AC3E}">
        <p14:creationId xmlns:p14="http://schemas.microsoft.com/office/powerpoint/2010/main" val="2124339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8048" y="0"/>
            <a:ext cx="1385196" cy="246221"/>
          </a:xfrm>
          <a:prstGeom prst="rect">
            <a:avLst/>
          </a:prstGeom>
          <a:noFill/>
        </p:spPr>
        <p:txBody>
          <a:bodyPr wrap="square" rtlCol="0">
            <a:spAutoFit/>
          </a:bodyPr>
          <a:lstStyle/>
          <a:p>
            <a:r>
              <a:rPr lang="en-US" sz="1000" dirty="0" smtClean="0"/>
              <a:t>Biweekly Employee</a:t>
            </a:r>
            <a:endParaRPr lang="en-US" sz="1000" dirty="0"/>
          </a:p>
        </p:txBody>
      </p:sp>
      <p:sp>
        <p:nvSpPr>
          <p:cNvPr id="10" name="TextBox 9"/>
          <p:cNvSpPr txBox="1"/>
          <p:nvPr/>
        </p:nvSpPr>
        <p:spPr>
          <a:xfrm>
            <a:off x="7697294" y="3215478"/>
            <a:ext cx="4404478" cy="1754326"/>
          </a:xfrm>
          <a:prstGeom prst="rect">
            <a:avLst/>
          </a:prstGeom>
          <a:noFill/>
        </p:spPr>
        <p:txBody>
          <a:bodyPr wrap="square" rtlCol="0">
            <a:spAutoFit/>
          </a:bodyPr>
          <a:lstStyle/>
          <a:p>
            <a:r>
              <a:rPr lang="en-US" dirty="0" smtClean="0"/>
              <a:t>The first page of earnings is showing the Begin and End date of </a:t>
            </a:r>
            <a:r>
              <a:rPr lang="en-US" dirty="0" smtClean="0"/>
              <a:t>3/11/20. </a:t>
            </a:r>
            <a:r>
              <a:rPr lang="en-US" dirty="0" smtClean="0"/>
              <a:t>On this date, the employee worked a total of </a:t>
            </a:r>
            <a:r>
              <a:rPr lang="en-US" dirty="0" smtClean="0"/>
              <a:t>8 </a:t>
            </a:r>
            <a:r>
              <a:rPr lang="en-US" dirty="0" smtClean="0"/>
              <a:t>hours. Their </a:t>
            </a:r>
            <a:r>
              <a:rPr lang="en-US" dirty="0" smtClean="0"/>
              <a:t>hourly rate </a:t>
            </a:r>
            <a:r>
              <a:rPr lang="en-US" dirty="0" smtClean="0"/>
              <a:t>is </a:t>
            </a:r>
            <a:r>
              <a:rPr lang="en-US" dirty="0" smtClean="0"/>
              <a:t>$</a:t>
            </a:r>
            <a:r>
              <a:rPr lang="en-US" dirty="0" smtClean="0"/>
              <a:t>28.80</a:t>
            </a:r>
            <a:r>
              <a:rPr lang="en-US" dirty="0" smtClean="0"/>
              <a:t> </a:t>
            </a:r>
            <a:r>
              <a:rPr lang="en-US" dirty="0" smtClean="0"/>
              <a:t>per hour, totaling to the amount of </a:t>
            </a:r>
            <a:r>
              <a:rPr lang="en-US" dirty="0" smtClean="0"/>
              <a:t>$230.40 gross </a:t>
            </a:r>
            <a:r>
              <a:rPr lang="en-US" dirty="0" smtClean="0"/>
              <a:t>for this day.</a:t>
            </a:r>
            <a:endParaRPr lang="en-US" dirty="0"/>
          </a:p>
        </p:txBody>
      </p:sp>
      <p:sp>
        <p:nvSpPr>
          <p:cNvPr id="11" name="TextBox 10"/>
          <p:cNvSpPr txBox="1"/>
          <p:nvPr/>
        </p:nvSpPr>
        <p:spPr>
          <a:xfrm>
            <a:off x="3566774" y="134034"/>
            <a:ext cx="5962382" cy="830997"/>
          </a:xfrm>
          <a:prstGeom prst="rect">
            <a:avLst/>
          </a:prstGeom>
          <a:noFill/>
        </p:spPr>
        <p:txBody>
          <a:bodyPr wrap="square" rtlCol="0">
            <a:spAutoFit/>
          </a:bodyPr>
          <a:lstStyle/>
          <a:p>
            <a:r>
              <a:rPr lang="en-US" sz="4800" b="1" dirty="0" smtClean="0"/>
              <a:t>Biweekly Paycheck</a:t>
            </a:r>
            <a:endParaRPr lang="en-US" sz="4800" b="1" dirty="0"/>
          </a:p>
        </p:txBody>
      </p:sp>
      <p:pic>
        <p:nvPicPr>
          <p:cNvPr id="2" name="Picture 1"/>
          <p:cNvPicPr>
            <a:picLocks noChangeAspect="1"/>
          </p:cNvPicPr>
          <p:nvPr/>
        </p:nvPicPr>
        <p:blipFill>
          <a:blip r:embed="rId2"/>
          <a:stretch>
            <a:fillRect/>
          </a:stretch>
        </p:blipFill>
        <p:spPr>
          <a:xfrm>
            <a:off x="881063" y="1843088"/>
            <a:ext cx="6816231" cy="4310061"/>
          </a:xfrm>
          <a:prstGeom prst="rect">
            <a:avLst/>
          </a:prstGeom>
        </p:spPr>
      </p:pic>
    </p:spTree>
    <p:extLst>
      <p:ext uri="{BB962C8B-B14F-4D97-AF65-F5344CB8AC3E}">
        <p14:creationId xmlns:p14="http://schemas.microsoft.com/office/powerpoint/2010/main" val="4292171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8048" y="0"/>
            <a:ext cx="1385196" cy="246221"/>
          </a:xfrm>
          <a:prstGeom prst="rect">
            <a:avLst/>
          </a:prstGeom>
          <a:noFill/>
        </p:spPr>
        <p:txBody>
          <a:bodyPr wrap="square" rtlCol="0">
            <a:spAutoFit/>
          </a:bodyPr>
          <a:lstStyle/>
          <a:p>
            <a:r>
              <a:rPr lang="en-US" sz="1000" dirty="0" smtClean="0"/>
              <a:t>Biweekly Employee</a:t>
            </a:r>
            <a:endParaRPr lang="en-US" sz="1000" dirty="0"/>
          </a:p>
        </p:txBody>
      </p:sp>
      <p:sp>
        <p:nvSpPr>
          <p:cNvPr id="10" name="TextBox 9"/>
          <p:cNvSpPr txBox="1"/>
          <p:nvPr/>
        </p:nvSpPr>
        <p:spPr>
          <a:xfrm>
            <a:off x="8477110" y="1453417"/>
            <a:ext cx="3714890" cy="4247317"/>
          </a:xfrm>
          <a:prstGeom prst="rect">
            <a:avLst/>
          </a:prstGeom>
          <a:noFill/>
        </p:spPr>
        <p:txBody>
          <a:bodyPr wrap="square" rtlCol="0">
            <a:spAutoFit/>
          </a:bodyPr>
          <a:lstStyle/>
          <a:p>
            <a:r>
              <a:rPr lang="en-US" dirty="0" smtClean="0"/>
              <a:t>Pages 2 – 9 show the </a:t>
            </a:r>
            <a:r>
              <a:rPr lang="en-US" dirty="0" smtClean="0"/>
              <a:t>earnings for days worked from 3/9–3/16. On these dates, the employee also worked a total of 8 hours for each day</a:t>
            </a:r>
            <a:r>
              <a:rPr lang="en-US" dirty="0" smtClean="0"/>
              <a:t>. </a:t>
            </a:r>
            <a:r>
              <a:rPr lang="en-US" dirty="0" smtClean="0"/>
              <a:t>Their </a:t>
            </a:r>
            <a:r>
              <a:rPr lang="en-US" dirty="0" smtClean="0"/>
              <a:t>hourly rate </a:t>
            </a:r>
            <a:r>
              <a:rPr lang="en-US" dirty="0" smtClean="0"/>
              <a:t>is </a:t>
            </a:r>
            <a:r>
              <a:rPr lang="en-US" dirty="0" smtClean="0"/>
              <a:t>$</a:t>
            </a:r>
            <a:r>
              <a:rPr lang="en-US" dirty="0" smtClean="0"/>
              <a:t>28.80</a:t>
            </a:r>
            <a:r>
              <a:rPr lang="en-US" dirty="0" smtClean="0"/>
              <a:t> </a:t>
            </a:r>
            <a:r>
              <a:rPr lang="en-US" dirty="0" smtClean="0"/>
              <a:t>per hour, totaling to the amount of </a:t>
            </a:r>
            <a:r>
              <a:rPr lang="en-US" dirty="0" smtClean="0"/>
              <a:t>$230.40 gross </a:t>
            </a:r>
            <a:r>
              <a:rPr lang="en-US" dirty="0" smtClean="0"/>
              <a:t>for </a:t>
            </a:r>
            <a:r>
              <a:rPr lang="en-US" dirty="0" smtClean="0"/>
              <a:t>each of these days.</a:t>
            </a:r>
          </a:p>
          <a:p>
            <a:endParaRPr lang="en-US" dirty="0" smtClean="0"/>
          </a:p>
          <a:p>
            <a:r>
              <a:rPr lang="en-US" dirty="0" smtClean="0"/>
              <a:t>*Note* Days worked are not always in order, as you can see, 3/9 shows up after 3/13.</a:t>
            </a:r>
            <a:endParaRPr lang="en-US" dirty="0" smtClean="0"/>
          </a:p>
          <a:p>
            <a:endParaRPr lang="en-US" dirty="0"/>
          </a:p>
          <a:p>
            <a:r>
              <a:rPr lang="en-US" dirty="0" smtClean="0"/>
              <a:t>The next slide will show the last 2 pages of their check.</a:t>
            </a:r>
            <a:endParaRPr lang="en-US" dirty="0"/>
          </a:p>
        </p:txBody>
      </p:sp>
      <p:sp>
        <p:nvSpPr>
          <p:cNvPr id="11" name="TextBox 10"/>
          <p:cNvSpPr txBox="1"/>
          <p:nvPr/>
        </p:nvSpPr>
        <p:spPr>
          <a:xfrm>
            <a:off x="1623673" y="123110"/>
            <a:ext cx="8063251" cy="830997"/>
          </a:xfrm>
          <a:prstGeom prst="rect">
            <a:avLst/>
          </a:prstGeom>
          <a:noFill/>
        </p:spPr>
        <p:txBody>
          <a:bodyPr wrap="square" rtlCol="0">
            <a:spAutoFit/>
          </a:bodyPr>
          <a:lstStyle/>
          <a:p>
            <a:r>
              <a:rPr lang="en-US" sz="4800" b="1" dirty="0" smtClean="0"/>
              <a:t>Biweekly </a:t>
            </a:r>
            <a:r>
              <a:rPr lang="en-US" sz="4800" b="1" dirty="0" smtClean="0"/>
              <a:t>Paycheck continued</a:t>
            </a:r>
            <a:endParaRPr lang="en-US" sz="4800" b="1" dirty="0"/>
          </a:p>
        </p:txBody>
      </p:sp>
      <p:pic>
        <p:nvPicPr>
          <p:cNvPr id="4" name="Picture 3"/>
          <p:cNvPicPr>
            <a:picLocks noChangeAspect="1"/>
          </p:cNvPicPr>
          <p:nvPr/>
        </p:nvPicPr>
        <p:blipFill>
          <a:blip r:embed="rId2"/>
          <a:stretch>
            <a:fillRect/>
          </a:stretch>
        </p:blipFill>
        <p:spPr>
          <a:xfrm>
            <a:off x="759548" y="1007825"/>
            <a:ext cx="3686176" cy="2830719"/>
          </a:xfrm>
          <a:prstGeom prst="rect">
            <a:avLst/>
          </a:prstGeom>
        </p:spPr>
      </p:pic>
      <p:pic>
        <p:nvPicPr>
          <p:cNvPr id="5" name="Picture 4"/>
          <p:cNvPicPr>
            <a:picLocks noChangeAspect="1"/>
          </p:cNvPicPr>
          <p:nvPr/>
        </p:nvPicPr>
        <p:blipFill>
          <a:blip r:embed="rId3"/>
          <a:stretch>
            <a:fillRect/>
          </a:stretch>
        </p:blipFill>
        <p:spPr>
          <a:xfrm>
            <a:off x="4615707" y="1007825"/>
            <a:ext cx="3714890" cy="2858452"/>
          </a:xfrm>
          <a:prstGeom prst="rect">
            <a:avLst/>
          </a:prstGeom>
        </p:spPr>
      </p:pic>
      <p:pic>
        <p:nvPicPr>
          <p:cNvPr id="6" name="Picture 5"/>
          <p:cNvPicPr>
            <a:picLocks noChangeAspect="1"/>
          </p:cNvPicPr>
          <p:nvPr/>
        </p:nvPicPr>
        <p:blipFill>
          <a:blip r:embed="rId4"/>
          <a:stretch>
            <a:fillRect/>
          </a:stretch>
        </p:blipFill>
        <p:spPr>
          <a:xfrm>
            <a:off x="759548" y="3892262"/>
            <a:ext cx="3686176" cy="2834390"/>
          </a:xfrm>
          <a:prstGeom prst="rect">
            <a:avLst/>
          </a:prstGeom>
        </p:spPr>
      </p:pic>
      <p:pic>
        <p:nvPicPr>
          <p:cNvPr id="7" name="Picture 6"/>
          <p:cNvPicPr>
            <a:picLocks noChangeAspect="1"/>
          </p:cNvPicPr>
          <p:nvPr/>
        </p:nvPicPr>
        <p:blipFill>
          <a:blip r:embed="rId5"/>
          <a:stretch>
            <a:fillRect/>
          </a:stretch>
        </p:blipFill>
        <p:spPr>
          <a:xfrm>
            <a:off x="4721011" y="3919995"/>
            <a:ext cx="3609586" cy="2899916"/>
          </a:xfrm>
          <a:prstGeom prst="rect">
            <a:avLst/>
          </a:prstGeom>
        </p:spPr>
      </p:pic>
      <p:sp>
        <p:nvSpPr>
          <p:cNvPr id="8" name="Down Arrow 7"/>
          <p:cNvSpPr/>
          <p:nvPr/>
        </p:nvSpPr>
        <p:spPr>
          <a:xfrm rot="7733539">
            <a:off x="7335937" y="1978844"/>
            <a:ext cx="144361" cy="28633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8669753">
            <a:off x="7351329" y="833128"/>
            <a:ext cx="176068" cy="36390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461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351790" y="3163639"/>
            <a:ext cx="5386971" cy="3443342"/>
          </a:xfrm>
          <a:prstGeom prst="rect">
            <a:avLst/>
          </a:prstGeom>
        </p:spPr>
      </p:pic>
      <p:pic>
        <p:nvPicPr>
          <p:cNvPr id="6" name="Picture 5"/>
          <p:cNvPicPr>
            <a:picLocks noChangeAspect="1"/>
          </p:cNvPicPr>
          <p:nvPr/>
        </p:nvPicPr>
        <p:blipFill>
          <a:blip r:embed="rId3"/>
          <a:stretch>
            <a:fillRect/>
          </a:stretch>
        </p:blipFill>
        <p:spPr>
          <a:xfrm>
            <a:off x="767969" y="1256812"/>
            <a:ext cx="5442170" cy="3435993"/>
          </a:xfrm>
          <a:prstGeom prst="rect">
            <a:avLst/>
          </a:prstGeom>
        </p:spPr>
      </p:pic>
      <p:sp>
        <p:nvSpPr>
          <p:cNvPr id="3" name="TextBox 2"/>
          <p:cNvSpPr txBox="1"/>
          <p:nvPr/>
        </p:nvSpPr>
        <p:spPr>
          <a:xfrm>
            <a:off x="668048" y="0"/>
            <a:ext cx="1385196" cy="246221"/>
          </a:xfrm>
          <a:prstGeom prst="rect">
            <a:avLst/>
          </a:prstGeom>
          <a:noFill/>
        </p:spPr>
        <p:txBody>
          <a:bodyPr wrap="square" rtlCol="0">
            <a:spAutoFit/>
          </a:bodyPr>
          <a:lstStyle/>
          <a:p>
            <a:r>
              <a:rPr lang="en-US" sz="1000" dirty="0" smtClean="0"/>
              <a:t>Biweekly Employee</a:t>
            </a:r>
            <a:endParaRPr lang="en-US" sz="1000" dirty="0"/>
          </a:p>
        </p:txBody>
      </p:sp>
      <p:sp>
        <p:nvSpPr>
          <p:cNvPr id="10" name="TextBox 9"/>
          <p:cNvSpPr txBox="1"/>
          <p:nvPr/>
        </p:nvSpPr>
        <p:spPr>
          <a:xfrm>
            <a:off x="6224328" y="1187172"/>
            <a:ext cx="5336771" cy="1754326"/>
          </a:xfrm>
          <a:prstGeom prst="rect">
            <a:avLst/>
          </a:prstGeom>
          <a:noFill/>
        </p:spPr>
        <p:txBody>
          <a:bodyPr wrap="square" rtlCol="0">
            <a:spAutoFit/>
          </a:bodyPr>
          <a:lstStyle/>
          <a:p>
            <a:r>
              <a:rPr lang="en-US" dirty="0" smtClean="0"/>
              <a:t>Page </a:t>
            </a:r>
            <a:r>
              <a:rPr lang="en-US" dirty="0" smtClean="0"/>
              <a:t>10 </a:t>
            </a:r>
            <a:r>
              <a:rPr lang="en-US" dirty="0" smtClean="0"/>
              <a:t>of </a:t>
            </a:r>
            <a:r>
              <a:rPr lang="en-US" dirty="0" smtClean="0"/>
              <a:t>11 </a:t>
            </a:r>
            <a:r>
              <a:rPr lang="en-US" dirty="0" smtClean="0"/>
              <a:t>is showing the begin and end date of </a:t>
            </a:r>
            <a:r>
              <a:rPr lang="en-US" dirty="0" smtClean="0"/>
              <a:t>3/17/20. </a:t>
            </a:r>
            <a:r>
              <a:rPr lang="en-US" dirty="0" smtClean="0"/>
              <a:t>The employee </a:t>
            </a:r>
            <a:r>
              <a:rPr lang="en-US" dirty="0" smtClean="0"/>
              <a:t>used 1.50 hours of sick leave </a:t>
            </a:r>
            <a:r>
              <a:rPr lang="en-US" dirty="0" smtClean="0"/>
              <a:t>on this </a:t>
            </a:r>
            <a:r>
              <a:rPr lang="en-US" dirty="0" smtClean="0"/>
              <a:t>day. The earn code is S1L for hourly employees. The employee was paid at their current hourly rate of $28.80 for 1.50 S1L for a total of $43.20 for 3/17/20.</a:t>
            </a:r>
            <a:endParaRPr lang="en-US" dirty="0"/>
          </a:p>
        </p:txBody>
      </p:sp>
      <p:sp>
        <p:nvSpPr>
          <p:cNvPr id="11" name="TextBox 10"/>
          <p:cNvSpPr txBox="1"/>
          <p:nvPr/>
        </p:nvSpPr>
        <p:spPr>
          <a:xfrm>
            <a:off x="2053244" y="134034"/>
            <a:ext cx="8648094" cy="830997"/>
          </a:xfrm>
          <a:prstGeom prst="rect">
            <a:avLst/>
          </a:prstGeom>
          <a:noFill/>
        </p:spPr>
        <p:txBody>
          <a:bodyPr wrap="square" rtlCol="0">
            <a:spAutoFit/>
          </a:bodyPr>
          <a:lstStyle/>
          <a:p>
            <a:r>
              <a:rPr lang="en-US" sz="4800" b="1" dirty="0" smtClean="0"/>
              <a:t>Biweekly </a:t>
            </a:r>
            <a:r>
              <a:rPr lang="en-US" sz="4800" b="1" dirty="0" smtClean="0"/>
              <a:t>Paycheck continued</a:t>
            </a:r>
            <a:endParaRPr lang="en-US" sz="4800" b="1" dirty="0"/>
          </a:p>
        </p:txBody>
      </p:sp>
      <p:sp>
        <p:nvSpPr>
          <p:cNvPr id="8" name="TextBox 7"/>
          <p:cNvSpPr txBox="1"/>
          <p:nvPr/>
        </p:nvSpPr>
        <p:spPr>
          <a:xfrm>
            <a:off x="1015019" y="5115613"/>
            <a:ext cx="5336771" cy="1200329"/>
          </a:xfrm>
          <a:prstGeom prst="rect">
            <a:avLst/>
          </a:prstGeom>
          <a:noFill/>
        </p:spPr>
        <p:txBody>
          <a:bodyPr wrap="square" rtlCol="0">
            <a:spAutoFit/>
          </a:bodyPr>
          <a:lstStyle/>
          <a:p>
            <a:r>
              <a:rPr lang="en-US" dirty="0" smtClean="0"/>
              <a:t>Page </a:t>
            </a:r>
            <a:r>
              <a:rPr lang="en-US" dirty="0" smtClean="0"/>
              <a:t>11 </a:t>
            </a:r>
            <a:r>
              <a:rPr lang="en-US" dirty="0" smtClean="0"/>
              <a:t>of </a:t>
            </a:r>
            <a:r>
              <a:rPr lang="en-US" dirty="0" smtClean="0"/>
              <a:t>11 </a:t>
            </a:r>
            <a:r>
              <a:rPr lang="en-US" dirty="0" smtClean="0"/>
              <a:t>is showing the begin and end date of </a:t>
            </a:r>
            <a:r>
              <a:rPr lang="en-US" dirty="0" smtClean="0"/>
              <a:t>3/17/20 as well. </a:t>
            </a:r>
            <a:r>
              <a:rPr lang="en-US" dirty="0" smtClean="0"/>
              <a:t>The employee worked </a:t>
            </a:r>
            <a:r>
              <a:rPr lang="en-US" dirty="0" smtClean="0"/>
              <a:t>6.50 </a:t>
            </a:r>
            <a:r>
              <a:rPr lang="en-US" dirty="0" smtClean="0"/>
              <a:t>hours on this day, with a rate of </a:t>
            </a:r>
            <a:r>
              <a:rPr lang="en-US" dirty="0" smtClean="0"/>
              <a:t>$28.80/</a:t>
            </a:r>
            <a:r>
              <a:rPr lang="en-US" dirty="0" err="1" smtClean="0"/>
              <a:t>hr</a:t>
            </a:r>
            <a:r>
              <a:rPr lang="en-US" dirty="0" smtClean="0"/>
              <a:t>, totaling </a:t>
            </a:r>
            <a:r>
              <a:rPr lang="en-US" dirty="0" smtClean="0"/>
              <a:t>$187.20 of REG earnings </a:t>
            </a:r>
            <a:r>
              <a:rPr lang="en-US" dirty="0" smtClean="0"/>
              <a:t>for </a:t>
            </a:r>
            <a:r>
              <a:rPr lang="en-US" dirty="0" smtClean="0"/>
              <a:t>3/17/20</a:t>
            </a:r>
            <a:r>
              <a:rPr lang="en-US" dirty="0" smtClean="0"/>
              <a:t>.</a:t>
            </a:r>
            <a:endParaRPr lang="en-US" dirty="0"/>
          </a:p>
        </p:txBody>
      </p:sp>
      <p:sp>
        <p:nvSpPr>
          <p:cNvPr id="5" name="Left Arrow 4"/>
          <p:cNvSpPr/>
          <p:nvPr/>
        </p:nvSpPr>
        <p:spPr>
          <a:xfrm rot="18159530">
            <a:off x="5237896" y="1786833"/>
            <a:ext cx="1318290" cy="3158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rot="10385843">
            <a:off x="5894585" y="4681200"/>
            <a:ext cx="4957129" cy="2580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061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8048" y="0"/>
            <a:ext cx="1385196" cy="246221"/>
          </a:xfrm>
          <a:prstGeom prst="rect">
            <a:avLst/>
          </a:prstGeom>
          <a:noFill/>
        </p:spPr>
        <p:txBody>
          <a:bodyPr wrap="square" rtlCol="0">
            <a:spAutoFit/>
          </a:bodyPr>
          <a:lstStyle/>
          <a:p>
            <a:r>
              <a:rPr lang="en-US" sz="1000" dirty="0" smtClean="0"/>
              <a:t>Biweekly Employee</a:t>
            </a:r>
            <a:endParaRPr lang="en-US" sz="1000" dirty="0"/>
          </a:p>
        </p:txBody>
      </p:sp>
      <p:sp>
        <p:nvSpPr>
          <p:cNvPr id="10" name="TextBox 9"/>
          <p:cNvSpPr txBox="1"/>
          <p:nvPr/>
        </p:nvSpPr>
        <p:spPr>
          <a:xfrm>
            <a:off x="1048657" y="1611539"/>
            <a:ext cx="5336771" cy="4801314"/>
          </a:xfrm>
          <a:prstGeom prst="rect">
            <a:avLst/>
          </a:prstGeom>
          <a:noFill/>
        </p:spPr>
        <p:txBody>
          <a:bodyPr wrap="square" rtlCol="0">
            <a:spAutoFit/>
          </a:bodyPr>
          <a:lstStyle/>
          <a:p>
            <a:r>
              <a:rPr lang="en-US" dirty="0" smtClean="0"/>
              <a:t>Our Biweekly employee example </a:t>
            </a:r>
            <a:r>
              <a:rPr lang="en-US" dirty="0" smtClean="0"/>
              <a:t>reported 10 </a:t>
            </a:r>
            <a:r>
              <a:rPr lang="en-US" dirty="0" smtClean="0"/>
              <a:t>days worked for the pay period ending </a:t>
            </a:r>
            <a:r>
              <a:rPr lang="en-US" dirty="0" smtClean="0"/>
              <a:t>3/21/20. </a:t>
            </a:r>
            <a:r>
              <a:rPr lang="en-US" dirty="0" smtClean="0"/>
              <a:t>For biweekly staff employees who work full time, they will </a:t>
            </a:r>
            <a:r>
              <a:rPr lang="en-US" dirty="0" smtClean="0"/>
              <a:t>typically have </a:t>
            </a:r>
            <a:r>
              <a:rPr lang="en-US" dirty="0" smtClean="0"/>
              <a:t>at least 10 pages of regular pay. Additional pages could include vacation or sick time used, retro pay owed, etc</a:t>
            </a:r>
            <a:r>
              <a:rPr lang="en-US" dirty="0" smtClean="0"/>
              <a:t>. Our employee has 11 pages for this pay period due to using sick time for one day. Leave usage will show up on its own page. </a:t>
            </a:r>
            <a:r>
              <a:rPr lang="en-US" dirty="0" smtClean="0"/>
              <a:t>Late timesheets processed for the next scheduled pay date will also result in more pages in the earnings section. There are many factors why there would be additional pages under earnings.</a:t>
            </a:r>
          </a:p>
          <a:p>
            <a:endParaRPr lang="en-US" dirty="0"/>
          </a:p>
          <a:p>
            <a:r>
              <a:rPr lang="en-US" dirty="0" smtClean="0"/>
              <a:t>All other sections and tabs on a biweekly employee’s paycheck are viewed the same as monthly, covered in previous slides</a:t>
            </a:r>
            <a:r>
              <a:rPr lang="en-US" dirty="0" smtClean="0"/>
              <a:t>. (Taxes and Deductions)</a:t>
            </a:r>
            <a:endParaRPr lang="en-US" dirty="0" smtClean="0"/>
          </a:p>
          <a:p>
            <a:endParaRPr lang="en-US" dirty="0"/>
          </a:p>
        </p:txBody>
      </p:sp>
      <p:sp>
        <p:nvSpPr>
          <p:cNvPr id="11" name="TextBox 10"/>
          <p:cNvSpPr txBox="1"/>
          <p:nvPr/>
        </p:nvSpPr>
        <p:spPr>
          <a:xfrm>
            <a:off x="2375233" y="212168"/>
            <a:ext cx="8020389" cy="830997"/>
          </a:xfrm>
          <a:prstGeom prst="rect">
            <a:avLst/>
          </a:prstGeom>
          <a:noFill/>
        </p:spPr>
        <p:txBody>
          <a:bodyPr wrap="square" rtlCol="0">
            <a:spAutoFit/>
          </a:bodyPr>
          <a:lstStyle/>
          <a:p>
            <a:r>
              <a:rPr lang="en-US" sz="4800" b="1" dirty="0" smtClean="0"/>
              <a:t>Biweekly </a:t>
            </a:r>
            <a:r>
              <a:rPr lang="en-US" sz="4800" b="1" dirty="0" smtClean="0"/>
              <a:t>Paycheck continued</a:t>
            </a:r>
            <a:endParaRPr lang="en-US" sz="4800" b="1" dirty="0"/>
          </a:p>
        </p:txBody>
      </p:sp>
      <p:pic>
        <p:nvPicPr>
          <p:cNvPr id="6" name="Picture 5"/>
          <p:cNvPicPr>
            <a:picLocks noChangeAspect="1"/>
          </p:cNvPicPr>
          <p:nvPr/>
        </p:nvPicPr>
        <p:blipFill>
          <a:blip r:embed="rId2"/>
          <a:stretch>
            <a:fillRect/>
          </a:stretch>
        </p:blipFill>
        <p:spPr>
          <a:xfrm>
            <a:off x="6385428" y="1893473"/>
            <a:ext cx="5719763" cy="3616739"/>
          </a:xfrm>
          <a:prstGeom prst="rect">
            <a:avLst/>
          </a:prstGeom>
        </p:spPr>
      </p:pic>
    </p:spTree>
    <p:extLst>
      <p:ext uri="{BB962C8B-B14F-4D97-AF65-F5344CB8AC3E}">
        <p14:creationId xmlns:p14="http://schemas.microsoft.com/office/powerpoint/2010/main" val="3347317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8225" y="864523"/>
            <a:ext cx="10208029" cy="1200329"/>
          </a:xfrm>
          <a:prstGeom prst="rect">
            <a:avLst/>
          </a:prstGeom>
          <a:noFill/>
        </p:spPr>
        <p:txBody>
          <a:bodyPr wrap="square" rtlCol="0">
            <a:spAutoFit/>
          </a:bodyPr>
          <a:lstStyle/>
          <a:p>
            <a:r>
              <a:rPr lang="en-US" dirty="0" smtClean="0"/>
              <a:t>If you still have questions on reviewing paychecks, you can reach out to </a:t>
            </a:r>
            <a:r>
              <a:rPr lang="en-US" dirty="0" smtClean="0">
                <a:hlinkClick r:id="rId2"/>
              </a:rPr>
              <a:t>share_payroll@berkeley.edu</a:t>
            </a:r>
            <a:endParaRPr lang="en-US" dirty="0" smtClean="0"/>
          </a:p>
          <a:p>
            <a:endParaRPr lang="en-US" dirty="0"/>
          </a:p>
          <a:p>
            <a:r>
              <a:rPr lang="en-US" dirty="0" smtClean="0"/>
              <a:t>Please visit </a:t>
            </a:r>
            <a:r>
              <a:rPr lang="en-US" dirty="0">
                <a:hlinkClick r:id="rId3"/>
              </a:rPr>
              <a:t>https://</a:t>
            </a:r>
            <a:r>
              <a:rPr lang="en-US" dirty="0" smtClean="0">
                <a:hlinkClick r:id="rId3"/>
              </a:rPr>
              <a:t>bfs.ucr.edu/sites/g/files/rcwecm751/files/2019-08/earn_codes_complete_list_report_20190719.pdf</a:t>
            </a:r>
            <a:r>
              <a:rPr lang="en-US" dirty="0"/>
              <a:t> </a:t>
            </a:r>
            <a:r>
              <a:rPr lang="en-US" dirty="0" smtClean="0"/>
              <a:t>for a list of all earn codes used in </a:t>
            </a:r>
            <a:r>
              <a:rPr lang="en-US" dirty="0" err="1" smtClean="0"/>
              <a:t>UCPath</a:t>
            </a:r>
            <a:endParaRPr lang="en-US" dirty="0"/>
          </a:p>
        </p:txBody>
      </p:sp>
      <p:sp>
        <p:nvSpPr>
          <p:cNvPr id="3" name="TextBox 2"/>
          <p:cNvSpPr txBox="1"/>
          <p:nvPr/>
        </p:nvSpPr>
        <p:spPr>
          <a:xfrm>
            <a:off x="3342356" y="2947821"/>
            <a:ext cx="6084277" cy="1446550"/>
          </a:xfrm>
          <a:prstGeom prst="rect">
            <a:avLst/>
          </a:prstGeom>
          <a:noFill/>
        </p:spPr>
        <p:txBody>
          <a:bodyPr wrap="square" rtlCol="0">
            <a:spAutoFit/>
          </a:bodyPr>
          <a:lstStyle/>
          <a:p>
            <a:r>
              <a:rPr lang="en-US" sz="8800" dirty="0" smtClean="0"/>
              <a:t>THANK YOU!</a:t>
            </a:r>
            <a:endParaRPr lang="en-US" sz="8800" dirty="0"/>
          </a:p>
        </p:txBody>
      </p:sp>
    </p:spTree>
    <p:extLst>
      <p:ext uri="{BB962C8B-B14F-4D97-AF65-F5344CB8AC3E}">
        <p14:creationId xmlns:p14="http://schemas.microsoft.com/office/powerpoint/2010/main" val="3732207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5.googleusercontent.com/eL8a6XxtaaPAfGe7JAWe0KvwfEde__WT_qirm88imaIAlFFdlehOd8Z4-aI8oaS6vld4JDz649FqdNIuj1g1YTE9ayad90TxR4S4QO8xyiKBzWB-OUtAiuWVqh_7SHr_YhBMMi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533" y="1945917"/>
            <a:ext cx="3815366" cy="43544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6063" y="604911"/>
            <a:ext cx="4399462" cy="923330"/>
          </a:xfrm>
          <a:prstGeom prst="rect">
            <a:avLst/>
          </a:prstGeom>
          <a:noFill/>
        </p:spPr>
        <p:txBody>
          <a:bodyPr wrap="square" rtlCol="0">
            <a:spAutoFit/>
          </a:bodyPr>
          <a:lstStyle/>
          <a:p>
            <a:r>
              <a:rPr lang="en-US" dirty="0" smtClean="0"/>
              <a:t>Once you have navigated to the Review </a:t>
            </a:r>
            <a:r>
              <a:rPr lang="en-US" dirty="0" smtClean="0"/>
              <a:t>Paycheck Summary </a:t>
            </a:r>
            <a:r>
              <a:rPr lang="en-US" dirty="0" smtClean="0"/>
              <a:t>page, search for the employee by their employee ID number. </a:t>
            </a:r>
            <a:endParaRPr lang="en-US" dirty="0"/>
          </a:p>
        </p:txBody>
      </p:sp>
      <p:pic>
        <p:nvPicPr>
          <p:cNvPr id="7" name="Picture 6"/>
          <p:cNvPicPr>
            <a:picLocks noChangeAspect="1"/>
          </p:cNvPicPr>
          <p:nvPr/>
        </p:nvPicPr>
        <p:blipFill>
          <a:blip r:embed="rId3"/>
          <a:stretch>
            <a:fillRect/>
          </a:stretch>
        </p:blipFill>
        <p:spPr>
          <a:xfrm>
            <a:off x="5644120" y="1805240"/>
            <a:ext cx="6269390" cy="4877837"/>
          </a:xfrm>
          <a:prstGeom prst="rect">
            <a:avLst/>
          </a:prstGeom>
        </p:spPr>
      </p:pic>
      <p:sp>
        <p:nvSpPr>
          <p:cNvPr id="6" name="TextBox 5"/>
          <p:cNvSpPr txBox="1"/>
          <p:nvPr/>
        </p:nvSpPr>
        <p:spPr>
          <a:xfrm>
            <a:off x="5644120" y="262200"/>
            <a:ext cx="6088910" cy="1477328"/>
          </a:xfrm>
          <a:prstGeom prst="rect">
            <a:avLst/>
          </a:prstGeom>
          <a:noFill/>
        </p:spPr>
        <p:txBody>
          <a:bodyPr wrap="square" rtlCol="0">
            <a:spAutoFit/>
          </a:bodyPr>
          <a:lstStyle/>
          <a:p>
            <a:r>
              <a:rPr lang="en-US" dirty="0" smtClean="0"/>
              <a:t>Once you enter the employee ID number and hit search, all paychecks will be available for you to click on to review, like the picture below. This employee has 7 paychecks in UCPath. We can see this is a Monthly Employee by Pay </a:t>
            </a:r>
            <a:r>
              <a:rPr lang="en-US" dirty="0" smtClean="0"/>
              <a:t>Group (1AC/1MH) </a:t>
            </a:r>
            <a:r>
              <a:rPr lang="en-US" dirty="0" smtClean="0"/>
              <a:t>and Pay Period End </a:t>
            </a:r>
            <a:r>
              <a:rPr lang="en-US" dirty="0" smtClean="0"/>
              <a:t>Date (Last day of the month).</a:t>
            </a:r>
            <a:endParaRPr lang="en-US" dirty="0"/>
          </a:p>
        </p:txBody>
      </p:sp>
      <p:sp>
        <p:nvSpPr>
          <p:cNvPr id="2" name="TextBox 1"/>
          <p:cNvSpPr txBox="1"/>
          <p:nvPr/>
        </p:nvSpPr>
        <p:spPr>
          <a:xfrm>
            <a:off x="8744989" y="2227811"/>
            <a:ext cx="3168521" cy="2970044"/>
          </a:xfrm>
          <a:prstGeom prst="rect">
            <a:avLst/>
          </a:prstGeom>
          <a:noFill/>
        </p:spPr>
        <p:txBody>
          <a:bodyPr wrap="square" rtlCol="0">
            <a:spAutoFit/>
          </a:bodyPr>
          <a:lstStyle/>
          <a:p>
            <a:endParaRPr lang="en-US" sz="1100" dirty="0" smtClean="0"/>
          </a:p>
          <a:p>
            <a:endParaRPr lang="en-US" sz="1100" dirty="0"/>
          </a:p>
          <a:p>
            <a:r>
              <a:rPr lang="en-US" sz="1100" dirty="0" smtClean="0"/>
              <a:t>*Notes*</a:t>
            </a:r>
          </a:p>
          <a:p>
            <a:r>
              <a:rPr lang="en-US" sz="1100" dirty="0" smtClean="0"/>
              <a:t>Pay Group: What pay group employee is paid on. This employee has two:</a:t>
            </a:r>
          </a:p>
          <a:p>
            <a:r>
              <a:rPr lang="en-US" sz="1100" dirty="0" smtClean="0"/>
              <a:t>1AC = Academic Exempt Monthly </a:t>
            </a:r>
          </a:p>
          <a:p>
            <a:r>
              <a:rPr lang="en-US" sz="1100" dirty="0" smtClean="0"/>
              <a:t>1MH = Hourly Exempt Monthly</a:t>
            </a:r>
          </a:p>
          <a:p>
            <a:endParaRPr lang="en-US" sz="1100" dirty="0" smtClean="0"/>
          </a:p>
          <a:p>
            <a:r>
              <a:rPr lang="en-US" sz="1100" dirty="0" smtClean="0"/>
              <a:t>Pay Period End Date – Last day of the pay period for the pay cycle. </a:t>
            </a:r>
          </a:p>
          <a:p>
            <a:r>
              <a:rPr lang="en-US" sz="1100" dirty="0" smtClean="0"/>
              <a:t>Example: PPE 3/31/19 = Pay Period 3/1 – 3/31</a:t>
            </a:r>
          </a:p>
          <a:p>
            <a:endParaRPr lang="en-US" sz="1100" dirty="0" smtClean="0"/>
          </a:p>
          <a:p>
            <a:r>
              <a:rPr lang="en-US" sz="1100" dirty="0" smtClean="0"/>
              <a:t>Off Cycle? Was this paid on cycle or off cycle. N = on cycle, Y = Off cycle</a:t>
            </a:r>
          </a:p>
          <a:p>
            <a:endParaRPr lang="en-US" sz="1100" dirty="0" smtClean="0"/>
          </a:p>
          <a:p>
            <a:r>
              <a:rPr lang="en-US" sz="1100" dirty="0" smtClean="0"/>
              <a:t>Form Identification: Advice = Direct Deposit</a:t>
            </a:r>
            <a:br>
              <a:rPr lang="en-US" sz="1100" dirty="0" smtClean="0"/>
            </a:br>
            <a:r>
              <a:rPr lang="en-US" sz="1100" dirty="0" smtClean="0"/>
              <a:t>Check = Printed Check Mailed Out</a:t>
            </a:r>
            <a:endParaRPr lang="en-US" sz="1100" dirty="0"/>
          </a:p>
        </p:txBody>
      </p:sp>
    </p:spTree>
    <p:extLst>
      <p:ext uri="{BB962C8B-B14F-4D97-AF65-F5344CB8AC3E}">
        <p14:creationId xmlns:p14="http://schemas.microsoft.com/office/powerpoint/2010/main" val="1039456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8107" y="131167"/>
            <a:ext cx="4645431" cy="3046988"/>
          </a:xfrm>
          <a:prstGeom prst="rect">
            <a:avLst/>
          </a:prstGeom>
          <a:noFill/>
        </p:spPr>
        <p:txBody>
          <a:bodyPr wrap="square" rtlCol="0">
            <a:spAutoFit/>
          </a:bodyPr>
          <a:lstStyle/>
          <a:p>
            <a:r>
              <a:rPr lang="en-US" dirty="0" smtClean="0"/>
              <a:t>Once you have selected the check date you would like to review, you will see the check information come up, like in the picture </a:t>
            </a:r>
            <a:r>
              <a:rPr lang="en-US" dirty="0" smtClean="0"/>
              <a:t>below</a:t>
            </a:r>
            <a:r>
              <a:rPr lang="en-US" dirty="0" smtClean="0"/>
              <a:t>. </a:t>
            </a:r>
            <a:endParaRPr lang="en-US" dirty="0" smtClean="0"/>
          </a:p>
          <a:p>
            <a:endParaRPr lang="en-US" dirty="0"/>
          </a:p>
          <a:p>
            <a:r>
              <a:rPr lang="en-US" dirty="0" smtClean="0"/>
              <a:t>On the top of the check, you will see </a:t>
            </a:r>
            <a:r>
              <a:rPr lang="en-US" dirty="0" smtClean="0"/>
              <a:t>the Summary Information. Below this, you will see the Paycheck Information followed by the Earnings, Deductions and Taxes that you can expand to see more detailed information. </a:t>
            </a:r>
            <a:endParaRPr lang="en-US" dirty="0"/>
          </a:p>
          <a:p>
            <a:endParaRPr lang="en-US" dirty="0" smtClean="0"/>
          </a:p>
          <a:p>
            <a:endParaRPr lang="en-US" sz="1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2706658"/>
            <a:ext cx="8893899" cy="4051230"/>
          </a:xfrm>
          <a:prstGeom prst="rect">
            <a:avLst/>
          </a:prstGeom>
        </p:spPr>
      </p:pic>
      <p:sp>
        <p:nvSpPr>
          <p:cNvPr id="3" name="TextBox 2"/>
          <p:cNvSpPr txBox="1"/>
          <p:nvPr/>
        </p:nvSpPr>
        <p:spPr>
          <a:xfrm>
            <a:off x="5657850" y="131167"/>
            <a:ext cx="6015037" cy="2308324"/>
          </a:xfrm>
          <a:prstGeom prst="rect">
            <a:avLst/>
          </a:prstGeom>
          <a:noFill/>
        </p:spPr>
        <p:txBody>
          <a:bodyPr wrap="square" rtlCol="0">
            <a:spAutoFit/>
          </a:bodyPr>
          <a:lstStyle/>
          <a:p>
            <a:r>
              <a:rPr lang="en-US" dirty="0"/>
              <a:t>The Summary Information box shows the Employee ID Number, Name, Company, Pay Group, Pay Period End Date, Check Page, and Line.</a:t>
            </a:r>
          </a:p>
          <a:p>
            <a:endParaRPr lang="en-US" dirty="0"/>
          </a:p>
          <a:p>
            <a:r>
              <a:rPr lang="en-US" dirty="0"/>
              <a:t>Our first example is for a Monthly Employee.</a:t>
            </a:r>
          </a:p>
          <a:p>
            <a:endParaRPr lang="en-US" dirty="0"/>
          </a:p>
          <a:p>
            <a:r>
              <a:rPr lang="en-US" dirty="0"/>
              <a:t>Each component of this page will be discussed in following </a:t>
            </a:r>
            <a:r>
              <a:rPr lang="en-US" dirty="0" smtClean="0"/>
              <a:t>slides.</a:t>
            </a:r>
            <a:endParaRPr lang="en-US" dirty="0"/>
          </a:p>
        </p:txBody>
      </p:sp>
    </p:spTree>
    <p:extLst>
      <p:ext uri="{BB962C8B-B14F-4D97-AF65-F5344CB8AC3E}">
        <p14:creationId xmlns:p14="http://schemas.microsoft.com/office/powerpoint/2010/main" val="2859611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06146" y="1155778"/>
            <a:ext cx="4264429" cy="5847755"/>
          </a:xfrm>
          <a:prstGeom prst="rect">
            <a:avLst/>
          </a:prstGeom>
          <a:noFill/>
        </p:spPr>
        <p:txBody>
          <a:bodyPr wrap="square" rtlCol="0">
            <a:spAutoFit/>
          </a:bodyPr>
          <a:lstStyle/>
          <a:p>
            <a:r>
              <a:rPr lang="en-US" sz="1100" dirty="0" smtClean="0"/>
              <a:t>Paycheck Status: During payroll processing, the paycheck displays one of the following statuses:</a:t>
            </a:r>
          </a:p>
          <a:p>
            <a:r>
              <a:rPr lang="en-US" sz="1100" dirty="0" smtClean="0"/>
              <a:t>Confirmed: Check is confirmed and complete; represents what was paid to the employee.</a:t>
            </a:r>
          </a:p>
          <a:p>
            <a:r>
              <a:rPr lang="en-US" sz="1100" dirty="0" smtClean="0"/>
              <a:t>Reversing Check: Paycheck reflects an adjustment, which was made using the reversal process.</a:t>
            </a:r>
          </a:p>
          <a:p>
            <a:r>
              <a:rPr lang="en-US" sz="1100" dirty="0" smtClean="0"/>
              <a:t>Calculated: Indicates the check is calculated, but not confirmed.</a:t>
            </a:r>
          </a:p>
          <a:p>
            <a:endParaRPr lang="en-US" sz="1100" dirty="0"/>
          </a:p>
          <a:p>
            <a:r>
              <a:rPr lang="en-US" sz="1100" dirty="0" smtClean="0"/>
              <a:t>Paycheck Option: Indicated whether pay was issued via a Check or direct deposit.</a:t>
            </a:r>
          </a:p>
          <a:p>
            <a:pPr marL="171450" indent="-171450">
              <a:buFont typeface="Arial" panose="020B0604020202020204" pitchFamily="34" charset="0"/>
              <a:buChar char="•"/>
            </a:pPr>
            <a:r>
              <a:rPr lang="en-US" sz="1100" i="1" dirty="0" smtClean="0"/>
              <a:t>Advice</a:t>
            </a:r>
            <a:r>
              <a:rPr lang="en-US" sz="1100" dirty="0" smtClean="0"/>
              <a:t> means that the employee’s pay was paid via direct deposit.</a:t>
            </a:r>
          </a:p>
          <a:p>
            <a:pPr marL="171450" indent="-171450">
              <a:buFont typeface="Arial" panose="020B0604020202020204" pitchFamily="34" charset="0"/>
              <a:buChar char="•"/>
            </a:pPr>
            <a:r>
              <a:rPr lang="en-US" sz="1100" i="1" dirty="0" smtClean="0"/>
              <a:t>Check </a:t>
            </a:r>
            <a:r>
              <a:rPr lang="en-US" sz="1100" dirty="0" smtClean="0"/>
              <a:t>means that the employee will receive a paper check in the mail within 3-5 business days from the Issue Date.</a:t>
            </a:r>
          </a:p>
          <a:p>
            <a:pPr marL="171450" indent="-171450">
              <a:buFont typeface="Arial" panose="020B0604020202020204" pitchFamily="34" charset="0"/>
              <a:buChar char="•"/>
            </a:pPr>
            <a:endParaRPr lang="en-US" sz="1100" dirty="0"/>
          </a:p>
          <a:p>
            <a:r>
              <a:rPr lang="en-US" sz="1100" dirty="0" smtClean="0"/>
              <a:t>Issue Date: Displays the date the paycheck was issued.</a:t>
            </a:r>
          </a:p>
          <a:p>
            <a:endParaRPr lang="en-US" sz="1100" dirty="0"/>
          </a:p>
          <a:p>
            <a:r>
              <a:rPr lang="en-US" sz="1100" dirty="0" smtClean="0"/>
              <a:t>Paycheck Number: Displays the system-generated check or advice number after the pay confirmation process completes.</a:t>
            </a:r>
          </a:p>
          <a:p>
            <a:endParaRPr lang="en-US" sz="1100" dirty="0"/>
          </a:p>
          <a:p>
            <a:r>
              <a:rPr lang="en-US" sz="1100" dirty="0" smtClean="0"/>
              <a:t>The boxes below issue date and paycheck number tell us the following:</a:t>
            </a:r>
          </a:p>
          <a:p>
            <a:r>
              <a:rPr lang="en-US" sz="1100" dirty="0" smtClean="0"/>
              <a:t>Off cycle: Selected if the payment was processed in an off-cycle payroll (not on their regular scheduled pay date)</a:t>
            </a:r>
          </a:p>
          <a:p>
            <a:r>
              <a:rPr lang="en-US" sz="1100" dirty="0" smtClean="0"/>
              <a:t>Reprint: UCPath is currently not using this check box</a:t>
            </a:r>
          </a:p>
          <a:p>
            <a:r>
              <a:rPr lang="en-US" sz="1100" dirty="0" smtClean="0"/>
              <a:t>Adjustment: Selected if the original paycheck was reversed; data reflects the paycheck adjustment. Selected if this is part of the adjustment process.</a:t>
            </a:r>
          </a:p>
          <a:p>
            <a:r>
              <a:rPr lang="en-US" sz="1100" dirty="0" smtClean="0"/>
              <a:t>Corrected: UCPath is currently not using this check box.</a:t>
            </a:r>
          </a:p>
          <a:p>
            <a:r>
              <a:rPr lang="en-US" sz="1100" dirty="0" smtClean="0"/>
              <a:t>Cashed: Indicates the payroll files have been transmitted to the banks or for paper check, when it is cashed or deposited into their bank.</a:t>
            </a:r>
          </a:p>
          <a:p>
            <a:endParaRPr lang="en-US" sz="1100" dirty="0" smtClean="0"/>
          </a:p>
          <a:p>
            <a:endParaRPr lang="en-US" sz="1100" dirty="0"/>
          </a:p>
          <a:p>
            <a:endParaRPr lang="en-US" sz="1100" dirty="0"/>
          </a:p>
        </p:txBody>
      </p:sp>
      <p:sp>
        <p:nvSpPr>
          <p:cNvPr id="5" name="TextBox 4"/>
          <p:cNvSpPr txBox="1"/>
          <p:nvPr/>
        </p:nvSpPr>
        <p:spPr>
          <a:xfrm>
            <a:off x="1175775" y="554378"/>
            <a:ext cx="5724439" cy="707886"/>
          </a:xfrm>
          <a:prstGeom prst="rect">
            <a:avLst/>
          </a:prstGeom>
          <a:noFill/>
        </p:spPr>
        <p:txBody>
          <a:bodyPr wrap="square" rtlCol="0">
            <a:spAutoFit/>
          </a:bodyPr>
          <a:lstStyle/>
          <a:p>
            <a:r>
              <a:rPr lang="en-US" sz="4000" b="1" dirty="0" smtClean="0"/>
              <a:t>Paycheck Information Box</a:t>
            </a:r>
            <a:endParaRPr lang="en-US" sz="4000" b="1" dirty="0"/>
          </a:p>
        </p:txBody>
      </p:sp>
      <p:sp>
        <p:nvSpPr>
          <p:cNvPr id="7" name="TextBox 6"/>
          <p:cNvSpPr txBox="1"/>
          <p:nvPr/>
        </p:nvSpPr>
        <p:spPr>
          <a:xfrm>
            <a:off x="1406690" y="5405331"/>
            <a:ext cx="5262607" cy="923330"/>
          </a:xfrm>
          <a:prstGeom prst="rect">
            <a:avLst/>
          </a:prstGeom>
          <a:noFill/>
        </p:spPr>
        <p:txBody>
          <a:bodyPr wrap="square" rtlCol="0">
            <a:spAutoFit/>
          </a:bodyPr>
          <a:lstStyle/>
          <a:p>
            <a:r>
              <a:rPr lang="en-US" dirty="0" smtClean="0"/>
              <a:t>Our example tells us that this employee received their check via direct deposit on </a:t>
            </a:r>
            <a:r>
              <a:rPr lang="en-US" dirty="0" smtClean="0"/>
              <a:t>4/01/20. </a:t>
            </a:r>
            <a:r>
              <a:rPr lang="en-US" dirty="0" smtClean="0"/>
              <a:t>The check has been confirmed and cashed.</a:t>
            </a:r>
            <a:endParaRPr lang="en-US" dirty="0"/>
          </a:p>
        </p:txBody>
      </p:sp>
      <p:sp>
        <p:nvSpPr>
          <p:cNvPr id="10" name="TextBox 9"/>
          <p:cNvSpPr txBox="1"/>
          <p:nvPr/>
        </p:nvSpPr>
        <p:spPr>
          <a:xfrm>
            <a:off x="668048" y="0"/>
            <a:ext cx="1210183" cy="246221"/>
          </a:xfrm>
          <a:prstGeom prst="rect">
            <a:avLst/>
          </a:prstGeom>
          <a:noFill/>
        </p:spPr>
        <p:txBody>
          <a:bodyPr wrap="square" rtlCol="0">
            <a:spAutoFit/>
          </a:bodyPr>
          <a:lstStyle/>
          <a:p>
            <a:r>
              <a:rPr lang="en-US" sz="1000" dirty="0" smtClean="0"/>
              <a:t>Monthly Employee</a:t>
            </a:r>
            <a:endParaRPr lang="en-US" sz="1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269" y="1570421"/>
            <a:ext cx="6899877" cy="3434040"/>
          </a:xfrm>
          <a:prstGeom prst="rect">
            <a:avLst/>
          </a:prstGeom>
        </p:spPr>
      </p:pic>
    </p:spTree>
    <p:extLst>
      <p:ext uri="{BB962C8B-B14F-4D97-AF65-F5344CB8AC3E}">
        <p14:creationId xmlns:p14="http://schemas.microsoft.com/office/powerpoint/2010/main" val="3614973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19404" y="565542"/>
            <a:ext cx="5877099" cy="830997"/>
          </a:xfrm>
          <a:prstGeom prst="rect">
            <a:avLst/>
          </a:prstGeom>
          <a:noFill/>
        </p:spPr>
        <p:txBody>
          <a:bodyPr wrap="square" rtlCol="0">
            <a:spAutoFit/>
          </a:bodyPr>
          <a:lstStyle/>
          <a:p>
            <a:r>
              <a:rPr lang="en-US" sz="4800" b="1" dirty="0" smtClean="0"/>
              <a:t>Paycheck Totals Box</a:t>
            </a:r>
            <a:endParaRPr lang="en-US" sz="4800" b="1" dirty="0"/>
          </a:p>
        </p:txBody>
      </p:sp>
      <p:sp>
        <p:nvSpPr>
          <p:cNvPr id="6" name="TextBox 5"/>
          <p:cNvSpPr txBox="1"/>
          <p:nvPr/>
        </p:nvSpPr>
        <p:spPr>
          <a:xfrm>
            <a:off x="872837" y="1396539"/>
            <a:ext cx="3956858" cy="4801314"/>
          </a:xfrm>
          <a:prstGeom prst="rect">
            <a:avLst/>
          </a:prstGeom>
          <a:noFill/>
        </p:spPr>
        <p:txBody>
          <a:bodyPr wrap="square" rtlCol="0">
            <a:spAutoFit/>
          </a:bodyPr>
          <a:lstStyle/>
          <a:p>
            <a:r>
              <a:rPr lang="en-US" dirty="0" smtClean="0"/>
              <a:t>The Paycheck Totals Section displays the employee’s total amounts.</a:t>
            </a:r>
          </a:p>
          <a:p>
            <a:r>
              <a:rPr lang="en-US" b="1" i="1" u="sng" dirty="0" smtClean="0"/>
              <a:t>Earnings: </a:t>
            </a:r>
            <a:r>
              <a:rPr lang="en-US" dirty="0" smtClean="0"/>
              <a:t>The total amount of gross earnings.</a:t>
            </a:r>
          </a:p>
          <a:p>
            <a:r>
              <a:rPr lang="en-US" b="1" i="1" u="sng" dirty="0" smtClean="0"/>
              <a:t>Taxes: </a:t>
            </a:r>
            <a:r>
              <a:rPr lang="en-US" dirty="0" smtClean="0"/>
              <a:t>The amount of taxes withheld from the employee’s paycheck. Includes only taxes the employee paid; does not include what the employer paid.</a:t>
            </a:r>
          </a:p>
          <a:p>
            <a:r>
              <a:rPr lang="en-US" b="1" i="1" u="sng" dirty="0" smtClean="0"/>
              <a:t>Deductions: </a:t>
            </a:r>
            <a:r>
              <a:rPr lang="en-US" dirty="0" smtClean="0"/>
              <a:t>The amount of deductions taken from the employee’s paycheck. Includes only deductions the employee paid; does not include what the employer paid.</a:t>
            </a:r>
          </a:p>
          <a:p>
            <a:r>
              <a:rPr lang="en-US" b="1" i="1" u="sng" dirty="0" smtClean="0"/>
              <a:t>Net Pay: </a:t>
            </a:r>
            <a:r>
              <a:rPr lang="en-US" dirty="0" smtClean="0"/>
              <a:t>The amount of net pay recorded on the employee’s paycheck; earnings less taxes and deductions.</a:t>
            </a:r>
            <a:endParaRPr lang="en-US" dirty="0"/>
          </a:p>
        </p:txBody>
      </p:sp>
      <p:sp>
        <p:nvSpPr>
          <p:cNvPr id="8" name="TextBox 7"/>
          <p:cNvSpPr txBox="1"/>
          <p:nvPr/>
        </p:nvSpPr>
        <p:spPr>
          <a:xfrm>
            <a:off x="7432924" y="5418161"/>
            <a:ext cx="4497185" cy="1200329"/>
          </a:xfrm>
          <a:prstGeom prst="rect">
            <a:avLst/>
          </a:prstGeom>
          <a:noFill/>
        </p:spPr>
        <p:txBody>
          <a:bodyPr wrap="square" rtlCol="0">
            <a:spAutoFit/>
          </a:bodyPr>
          <a:lstStyle/>
          <a:p>
            <a:r>
              <a:rPr lang="en-US" dirty="0" smtClean="0"/>
              <a:t>Our example shows the employee’s Gross Earnings are </a:t>
            </a:r>
            <a:r>
              <a:rPr lang="en-US" dirty="0" smtClean="0"/>
              <a:t>$8,325.84 </a:t>
            </a:r>
            <a:r>
              <a:rPr lang="en-US" dirty="0" smtClean="0"/>
              <a:t>with $</a:t>
            </a:r>
            <a:r>
              <a:rPr lang="en-US" dirty="0" smtClean="0"/>
              <a:t>1,577.55 </a:t>
            </a:r>
            <a:r>
              <a:rPr lang="en-US" dirty="0" smtClean="0"/>
              <a:t>in taxes and </a:t>
            </a:r>
            <a:r>
              <a:rPr lang="en-US" dirty="0" smtClean="0"/>
              <a:t>$</a:t>
            </a:r>
            <a:r>
              <a:rPr lang="en-US" dirty="0" smtClean="0"/>
              <a:t>1,129.91</a:t>
            </a:r>
            <a:r>
              <a:rPr lang="en-US" dirty="0" smtClean="0"/>
              <a:t> </a:t>
            </a:r>
            <a:r>
              <a:rPr lang="en-US" dirty="0" smtClean="0"/>
              <a:t>in deductions taken out, employee received </a:t>
            </a:r>
            <a:r>
              <a:rPr lang="en-US" dirty="0" smtClean="0"/>
              <a:t>$5,618.38 </a:t>
            </a:r>
            <a:r>
              <a:rPr lang="en-US" dirty="0" smtClean="0"/>
              <a:t>Net Pay.</a:t>
            </a:r>
            <a:endParaRPr lang="en-US" dirty="0"/>
          </a:p>
        </p:txBody>
      </p:sp>
      <p:sp>
        <p:nvSpPr>
          <p:cNvPr id="11" name="TextBox 10"/>
          <p:cNvSpPr txBox="1"/>
          <p:nvPr/>
        </p:nvSpPr>
        <p:spPr>
          <a:xfrm>
            <a:off x="668048" y="0"/>
            <a:ext cx="1210183" cy="246221"/>
          </a:xfrm>
          <a:prstGeom prst="rect">
            <a:avLst/>
          </a:prstGeom>
          <a:noFill/>
        </p:spPr>
        <p:txBody>
          <a:bodyPr wrap="square" rtlCol="0">
            <a:spAutoFit/>
          </a:bodyPr>
          <a:lstStyle/>
          <a:p>
            <a:r>
              <a:rPr lang="en-US" sz="1000" dirty="0" smtClean="0"/>
              <a:t>Monthly Employee</a:t>
            </a:r>
            <a:endParaRPr lang="en-US" sz="1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5582" y="1603640"/>
            <a:ext cx="6994527" cy="3481147"/>
          </a:xfrm>
          <a:prstGeom prst="rect">
            <a:avLst/>
          </a:prstGeom>
        </p:spPr>
      </p:pic>
      <p:sp>
        <p:nvSpPr>
          <p:cNvPr id="7" name="Down Arrow 6"/>
          <p:cNvSpPr/>
          <p:nvPr/>
        </p:nvSpPr>
        <p:spPr>
          <a:xfrm rot="11819484">
            <a:off x="9337513" y="2904745"/>
            <a:ext cx="277460" cy="2528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999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2997" y="191469"/>
            <a:ext cx="4048298" cy="830997"/>
          </a:xfrm>
          <a:prstGeom prst="rect">
            <a:avLst/>
          </a:prstGeom>
          <a:noFill/>
        </p:spPr>
        <p:txBody>
          <a:bodyPr wrap="square" rtlCol="0">
            <a:spAutoFit/>
          </a:bodyPr>
          <a:lstStyle/>
          <a:p>
            <a:r>
              <a:rPr lang="en-US" sz="4800" b="1" dirty="0" smtClean="0"/>
              <a:t>Earnings Box</a:t>
            </a:r>
            <a:endParaRPr lang="en-US" sz="4800" b="1" dirty="0"/>
          </a:p>
        </p:txBody>
      </p:sp>
      <p:sp>
        <p:nvSpPr>
          <p:cNvPr id="6" name="TextBox 5"/>
          <p:cNvSpPr txBox="1"/>
          <p:nvPr/>
        </p:nvSpPr>
        <p:spPr>
          <a:xfrm>
            <a:off x="7015942" y="756458"/>
            <a:ext cx="5012574" cy="3647152"/>
          </a:xfrm>
          <a:prstGeom prst="rect">
            <a:avLst/>
          </a:prstGeom>
          <a:noFill/>
        </p:spPr>
        <p:txBody>
          <a:bodyPr wrap="square" rtlCol="0">
            <a:spAutoFit/>
          </a:bodyPr>
          <a:lstStyle/>
          <a:p>
            <a:r>
              <a:rPr lang="en-US" sz="1100" dirty="0" smtClean="0"/>
              <a:t>Click the arrow next to Earnings to expand the Earnings section.</a:t>
            </a:r>
          </a:p>
          <a:p>
            <a:r>
              <a:rPr lang="en-US" sz="1100" dirty="0" smtClean="0"/>
              <a:t>The </a:t>
            </a:r>
            <a:r>
              <a:rPr lang="en-US" sz="1100" dirty="0" smtClean="0"/>
              <a:t>Earnings section displays the fields related to paycheck earnings.</a:t>
            </a:r>
          </a:p>
          <a:p>
            <a:r>
              <a:rPr lang="en-US" sz="1100" b="1" i="1" u="sng" dirty="0" smtClean="0"/>
              <a:t>Begin Date/End Date</a:t>
            </a:r>
            <a:r>
              <a:rPr lang="en-US" sz="1100" dirty="0" smtClean="0"/>
              <a:t>: The first day/last day of the pay period. For monthly employees, the Begin Date and end Date indicate a one-month period, unless they are receiving pay for a portion of the month. For bi-weekly employees, an earnings row appears for each work day and the Begin Date is the same as the End Date. There may be additional earnings rows if the employee has additional pay. Use the View All, Show next row and Show previous row buttons to view each earnings row for a pay period.</a:t>
            </a:r>
          </a:p>
          <a:p>
            <a:r>
              <a:rPr lang="en-US" sz="1100" b="1" i="1" u="sng" dirty="0" err="1" smtClean="0"/>
              <a:t>Addl</a:t>
            </a:r>
            <a:r>
              <a:rPr lang="en-US" sz="1100" b="1" i="1" u="sng" dirty="0" smtClean="0"/>
              <a:t> Line </a:t>
            </a:r>
            <a:r>
              <a:rPr lang="en-US" sz="1100" b="1" i="1" u="sng" dirty="0" err="1" smtClean="0"/>
              <a:t>Nbr</a:t>
            </a:r>
            <a:r>
              <a:rPr lang="en-US" sz="1100" b="1" i="1" u="sng" dirty="0" smtClean="0"/>
              <a:t>: </a:t>
            </a:r>
            <a:r>
              <a:rPr lang="en-US" sz="1100" dirty="0" smtClean="0"/>
              <a:t>Provides for multiple pay earnings row. Employees have at least one pay earnings line. When the pay earnings row covers an individual work day, the second earnings row is always an additional number.</a:t>
            </a:r>
          </a:p>
          <a:p>
            <a:r>
              <a:rPr lang="en-US" sz="1100" dirty="0" smtClean="0"/>
              <a:t>Reason: Identifies the reason the employee is receiving additional pay. This field is for informational purposes only.</a:t>
            </a:r>
          </a:p>
          <a:p>
            <a:r>
              <a:rPr lang="en-US" sz="1100" b="1" i="1" u="sng" dirty="0" err="1" smtClean="0"/>
              <a:t>Empl</a:t>
            </a:r>
            <a:r>
              <a:rPr lang="en-US" sz="1100" b="1" i="1" u="sng" dirty="0" smtClean="0"/>
              <a:t> Record: </a:t>
            </a:r>
            <a:r>
              <a:rPr lang="en-US" sz="1100" dirty="0" smtClean="0"/>
              <a:t>The employment record number reflects what job record the earnings are tied to.</a:t>
            </a:r>
          </a:p>
          <a:p>
            <a:r>
              <a:rPr lang="en-US" sz="1100" b="1" i="1" u="sng" dirty="0" smtClean="0"/>
              <a:t>Benefit Record: </a:t>
            </a:r>
            <a:r>
              <a:rPr lang="en-US" sz="1100" dirty="0" smtClean="0"/>
              <a:t>The benefit record number defaults to zero.</a:t>
            </a:r>
          </a:p>
          <a:p>
            <a:r>
              <a:rPr lang="en-US" sz="1100" b="1" i="1" u="sng" dirty="0" smtClean="0"/>
              <a:t>Additional Data: </a:t>
            </a:r>
            <a:r>
              <a:rPr lang="en-US" sz="1100" dirty="0" smtClean="0"/>
              <a:t>This link displays additional details related to paycheck earnings, such as Business Unit, Department, Job Code, Position, Tax Periods, Pay Frequency, Tax Method, and FICA Status.</a:t>
            </a:r>
          </a:p>
          <a:p>
            <a:endParaRPr lang="en-US" sz="1100" dirty="0"/>
          </a:p>
        </p:txBody>
      </p:sp>
      <p:sp>
        <p:nvSpPr>
          <p:cNvPr id="11" name="TextBox 10"/>
          <p:cNvSpPr txBox="1"/>
          <p:nvPr/>
        </p:nvSpPr>
        <p:spPr>
          <a:xfrm>
            <a:off x="668048" y="0"/>
            <a:ext cx="1210183" cy="246221"/>
          </a:xfrm>
          <a:prstGeom prst="rect">
            <a:avLst/>
          </a:prstGeom>
          <a:noFill/>
        </p:spPr>
        <p:txBody>
          <a:bodyPr wrap="square" rtlCol="0">
            <a:spAutoFit/>
          </a:bodyPr>
          <a:lstStyle/>
          <a:p>
            <a:r>
              <a:rPr lang="en-US" sz="1000" dirty="0" smtClean="0"/>
              <a:t>Monthly Employee</a:t>
            </a:r>
            <a:endParaRPr lang="en-US" sz="1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304" y="1333571"/>
            <a:ext cx="6205638" cy="444180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0672" y="4216932"/>
            <a:ext cx="4823114" cy="2514450"/>
          </a:xfrm>
          <a:prstGeom prst="rect">
            <a:avLst/>
          </a:prstGeom>
        </p:spPr>
      </p:pic>
    </p:spTree>
    <p:extLst>
      <p:ext uri="{BB962C8B-B14F-4D97-AF65-F5344CB8AC3E}">
        <p14:creationId xmlns:p14="http://schemas.microsoft.com/office/powerpoint/2010/main" val="877282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085825" y="4436880"/>
            <a:ext cx="4796444" cy="1477328"/>
          </a:xfrm>
          <a:prstGeom prst="rect">
            <a:avLst/>
          </a:prstGeom>
          <a:noFill/>
        </p:spPr>
        <p:txBody>
          <a:bodyPr wrap="square" rtlCol="0">
            <a:spAutoFit/>
          </a:bodyPr>
          <a:lstStyle/>
          <a:p>
            <a:r>
              <a:rPr lang="en-US" dirty="0" smtClean="0"/>
              <a:t>In our example, you can see the earnings for Page 1 of </a:t>
            </a:r>
            <a:r>
              <a:rPr lang="en-US" dirty="0"/>
              <a:t>6</a:t>
            </a:r>
            <a:r>
              <a:rPr lang="en-US" dirty="0" smtClean="0"/>
              <a:t> is </a:t>
            </a:r>
            <a:r>
              <a:rPr lang="en-US" dirty="0" smtClean="0"/>
              <a:t>for Employee Record 0. When you click on Additional Data, you can view the above information. We can see that Record 0 is with the Department </a:t>
            </a:r>
            <a:r>
              <a:rPr lang="en-US" dirty="0" smtClean="0"/>
              <a:t>HDRAM</a:t>
            </a:r>
            <a:r>
              <a:rPr lang="en-US" dirty="0" smtClean="0"/>
              <a:t> on job code 001631. </a:t>
            </a:r>
            <a:endParaRPr lang="en-US" dirty="0"/>
          </a:p>
        </p:txBody>
      </p:sp>
      <p:sp>
        <p:nvSpPr>
          <p:cNvPr id="9" name="TextBox 8"/>
          <p:cNvSpPr txBox="1"/>
          <p:nvPr/>
        </p:nvSpPr>
        <p:spPr>
          <a:xfrm>
            <a:off x="1130530" y="486433"/>
            <a:ext cx="6625243" cy="830997"/>
          </a:xfrm>
          <a:prstGeom prst="rect">
            <a:avLst/>
          </a:prstGeom>
          <a:noFill/>
        </p:spPr>
        <p:txBody>
          <a:bodyPr wrap="square" rtlCol="0">
            <a:spAutoFit/>
          </a:bodyPr>
          <a:lstStyle/>
          <a:p>
            <a:r>
              <a:rPr lang="en-US" sz="4800" b="1" dirty="0" smtClean="0"/>
              <a:t>Earnings Box continued</a:t>
            </a:r>
            <a:endParaRPr lang="en-US" sz="4800" b="1" dirty="0"/>
          </a:p>
        </p:txBody>
      </p:sp>
      <p:sp>
        <p:nvSpPr>
          <p:cNvPr id="11" name="TextBox 10"/>
          <p:cNvSpPr txBox="1"/>
          <p:nvPr/>
        </p:nvSpPr>
        <p:spPr>
          <a:xfrm>
            <a:off x="6762149" y="1236926"/>
            <a:ext cx="1575516" cy="369332"/>
          </a:xfrm>
          <a:prstGeom prst="rect">
            <a:avLst/>
          </a:prstGeom>
          <a:noFill/>
        </p:spPr>
        <p:txBody>
          <a:bodyPr wrap="square" rtlCol="0">
            <a:spAutoFit/>
          </a:bodyPr>
          <a:lstStyle/>
          <a:p>
            <a:r>
              <a:rPr lang="en-US" dirty="0" smtClean="0"/>
              <a:t>Page 1 of </a:t>
            </a:r>
            <a:r>
              <a:rPr lang="en-US" dirty="0"/>
              <a:t>6</a:t>
            </a:r>
            <a:endParaRPr lang="en-US" dirty="0"/>
          </a:p>
        </p:txBody>
      </p:sp>
      <p:sp>
        <p:nvSpPr>
          <p:cNvPr id="13" name="TextBox 12"/>
          <p:cNvSpPr txBox="1"/>
          <p:nvPr/>
        </p:nvSpPr>
        <p:spPr>
          <a:xfrm>
            <a:off x="681643" y="6283539"/>
            <a:ext cx="1812175" cy="369332"/>
          </a:xfrm>
          <a:prstGeom prst="rect">
            <a:avLst/>
          </a:prstGeom>
          <a:noFill/>
        </p:spPr>
        <p:txBody>
          <a:bodyPr wrap="square" rtlCol="0">
            <a:spAutoFit/>
          </a:bodyPr>
          <a:lstStyle/>
          <a:p>
            <a:r>
              <a:rPr lang="en-US" dirty="0" err="1" smtClean="0"/>
              <a:t>Empl</a:t>
            </a:r>
            <a:r>
              <a:rPr lang="en-US" dirty="0" smtClean="0"/>
              <a:t> Record 0</a:t>
            </a:r>
            <a:endParaRPr lang="en-US" dirty="0"/>
          </a:p>
        </p:txBody>
      </p:sp>
      <p:sp>
        <p:nvSpPr>
          <p:cNvPr id="15" name="TextBox 14"/>
          <p:cNvSpPr txBox="1"/>
          <p:nvPr/>
        </p:nvSpPr>
        <p:spPr>
          <a:xfrm>
            <a:off x="2719952" y="5553463"/>
            <a:ext cx="4017260" cy="307777"/>
          </a:xfrm>
          <a:prstGeom prst="rect">
            <a:avLst/>
          </a:prstGeom>
          <a:noFill/>
        </p:spPr>
        <p:txBody>
          <a:bodyPr wrap="square" rtlCol="0">
            <a:spAutoFit/>
          </a:bodyPr>
          <a:lstStyle/>
          <a:p>
            <a:r>
              <a:rPr lang="en-US" sz="1400" dirty="0" smtClean="0"/>
              <a:t>Gross Earnings = </a:t>
            </a:r>
            <a:r>
              <a:rPr lang="en-US" sz="1400" dirty="0" smtClean="0"/>
              <a:t>$2,531.16 </a:t>
            </a:r>
            <a:r>
              <a:rPr lang="en-US" sz="1400" dirty="0" smtClean="0"/>
              <a:t>for Record 0</a:t>
            </a:r>
            <a:endParaRPr lang="en-US" sz="1400" dirty="0"/>
          </a:p>
        </p:txBody>
      </p:sp>
      <p:pic>
        <p:nvPicPr>
          <p:cNvPr id="25" name="Picture 24"/>
          <p:cNvPicPr>
            <a:picLocks noChangeAspect="1"/>
          </p:cNvPicPr>
          <p:nvPr/>
        </p:nvPicPr>
        <p:blipFill>
          <a:blip r:embed="rId2"/>
          <a:stretch>
            <a:fillRect/>
          </a:stretch>
        </p:blipFill>
        <p:spPr>
          <a:xfrm>
            <a:off x="7348956" y="2038872"/>
            <a:ext cx="4366606" cy="2354542"/>
          </a:xfrm>
          <a:prstGeom prst="rect">
            <a:avLst/>
          </a:prstGeom>
        </p:spPr>
      </p:pic>
      <p:sp>
        <p:nvSpPr>
          <p:cNvPr id="27" name="TextBox 26"/>
          <p:cNvSpPr txBox="1"/>
          <p:nvPr/>
        </p:nvSpPr>
        <p:spPr>
          <a:xfrm>
            <a:off x="668048" y="0"/>
            <a:ext cx="1210183" cy="246221"/>
          </a:xfrm>
          <a:prstGeom prst="rect">
            <a:avLst/>
          </a:prstGeom>
          <a:noFill/>
        </p:spPr>
        <p:txBody>
          <a:bodyPr wrap="square" rtlCol="0">
            <a:spAutoFit/>
          </a:bodyPr>
          <a:lstStyle/>
          <a:p>
            <a:r>
              <a:rPr lang="en-US" sz="1000" dirty="0" smtClean="0"/>
              <a:t>Monthly Employee</a:t>
            </a:r>
            <a:endParaRPr lang="en-US" sz="1000" dirty="0"/>
          </a:p>
        </p:txBody>
      </p:sp>
      <p:pic>
        <p:nvPicPr>
          <p:cNvPr id="2" name="Picture 1"/>
          <p:cNvPicPr>
            <a:picLocks noChangeAspect="1"/>
          </p:cNvPicPr>
          <p:nvPr/>
        </p:nvPicPr>
        <p:blipFill>
          <a:blip r:embed="rId3"/>
          <a:stretch>
            <a:fillRect/>
          </a:stretch>
        </p:blipFill>
        <p:spPr>
          <a:xfrm>
            <a:off x="867672" y="1479295"/>
            <a:ext cx="5840384" cy="4074168"/>
          </a:xfrm>
          <a:prstGeom prst="rect">
            <a:avLst/>
          </a:prstGeom>
        </p:spPr>
      </p:pic>
      <p:sp>
        <p:nvSpPr>
          <p:cNvPr id="14" name="Up Arrow 13"/>
          <p:cNvSpPr/>
          <p:nvPr/>
        </p:nvSpPr>
        <p:spPr>
          <a:xfrm rot="20524888">
            <a:off x="2238175" y="4250094"/>
            <a:ext cx="377554" cy="152915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a:off x="1251174" y="3643313"/>
            <a:ext cx="249014" cy="264022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666778">
            <a:off x="6513605" y="1731102"/>
            <a:ext cx="209213" cy="1488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7348956" y="2067923"/>
            <a:ext cx="4704291" cy="2416635"/>
          </a:xfrm>
          <a:prstGeom prst="rect">
            <a:avLst/>
          </a:prstGeom>
        </p:spPr>
      </p:pic>
      <p:cxnSp>
        <p:nvCxnSpPr>
          <p:cNvPr id="22" name="Elbow Connector 21"/>
          <p:cNvCxnSpPr/>
          <p:nvPr/>
        </p:nvCxnSpPr>
        <p:spPr>
          <a:xfrm flipV="1">
            <a:off x="6305995" y="2184102"/>
            <a:ext cx="1042961" cy="1027504"/>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712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0530" y="486433"/>
            <a:ext cx="6625243" cy="830997"/>
          </a:xfrm>
          <a:prstGeom prst="rect">
            <a:avLst/>
          </a:prstGeom>
          <a:noFill/>
        </p:spPr>
        <p:txBody>
          <a:bodyPr wrap="square" rtlCol="0">
            <a:spAutoFit/>
          </a:bodyPr>
          <a:lstStyle/>
          <a:p>
            <a:r>
              <a:rPr lang="en-US" sz="4800" b="1" dirty="0" smtClean="0"/>
              <a:t>Earnings Box continued</a:t>
            </a:r>
            <a:endParaRPr lang="en-US" sz="4800" b="1" dirty="0"/>
          </a:p>
        </p:txBody>
      </p:sp>
      <p:sp>
        <p:nvSpPr>
          <p:cNvPr id="11" name="TextBox 10"/>
          <p:cNvSpPr txBox="1"/>
          <p:nvPr/>
        </p:nvSpPr>
        <p:spPr>
          <a:xfrm>
            <a:off x="7085825" y="4436880"/>
            <a:ext cx="4796444" cy="2031325"/>
          </a:xfrm>
          <a:prstGeom prst="rect">
            <a:avLst/>
          </a:prstGeom>
          <a:noFill/>
        </p:spPr>
        <p:txBody>
          <a:bodyPr wrap="square" rtlCol="0">
            <a:spAutoFit/>
          </a:bodyPr>
          <a:lstStyle/>
          <a:p>
            <a:r>
              <a:rPr lang="en-US" dirty="0" smtClean="0"/>
              <a:t>In our example, we are now viewing Page 2 of </a:t>
            </a:r>
            <a:r>
              <a:rPr lang="en-US" dirty="0"/>
              <a:t>6</a:t>
            </a:r>
            <a:r>
              <a:rPr lang="en-US" dirty="0" smtClean="0"/>
              <a:t>. </a:t>
            </a:r>
            <a:r>
              <a:rPr lang="en-US" dirty="0" smtClean="0"/>
              <a:t>This page shows that </a:t>
            </a:r>
            <a:r>
              <a:rPr lang="en-US" dirty="0" smtClean="0"/>
              <a:t>the employee is receiving retro pay from the timeframe of 7/1/19 – 2/29/20 for </a:t>
            </a:r>
            <a:r>
              <a:rPr lang="en-US" dirty="0" err="1" smtClean="0"/>
              <a:t>Empl</a:t>
            </a:r>
            <a:r>
              <a:rPr lang="en-US" dirty="0" smtClean="0"/>
              <a:t> Record 0. </a:t>
            </a:r>
            <a:r>
              <a:rPr lang="en-US" dirty="0" smtClean="0"/>
              <a:t>When you click on Additional Data, you can view the above information, which is the same as before because it is still on record 0. </a:t>
            </a:r>
            <a:endParaRPr lang="en-US" dirty="0"/>
          </a:p>
        </p:txBody>
      </p:sp>
      <p:sp>
        <p:nvSpPr>
          <p:cNvPr id="14" name="TextBox 13"/>
          <p:cNvSpPr txBox="1"/>
          <p:nvPr/>
        </p:nvSpPr>
        <p:spPr>
          <a:xfrm>
            <a:off x="971710" y="5704537"/>
            <a:ext cx="2071528" cy="923330"/>
          </a:xfrm>
          <a:prstGeom prst="rect">
            <a:avLst/>
          </a:prstGeom>
          <a:noFill/>
        </p:spPr>
        <p:txBody>
          <a:bodyPr wrap="square" rtlCol="0">
            <a:spAutoFit/>
          </a:bodyPr>
          <a:lstStyle/>
          <a:p>
            <a:r>
              <a:rPr lang="en-US" dirty="0" smtClean="0"/>
              <a:t>Earn Code </a:t>
            </a:r>
            <a:r>
              <a:rPr lang="en-US" dirty="0" smtClean="0"/>
              <a:t>9RG</a:t>
            </a:r>
            <a:r>
              <a:rPr lang="en-US" dirty="0" smtClean="0"/>
              <a:t> </a:t>
            </a:r>
            <a:r>
              <a:rPr lang="en-US" dirty="0" smtClean="0"/>
              <a:t>for </a:t>
            </a:r>
            <a:r>
              <a:rPr lang="en-US" dirty="0" smtClean="0"/>
              <a:t>Regular Retro Pay on </a:t>
            </a:r>
            <a:r>
              <a:rPr lang="en-US" dirty="0" err="1" smtClean="0"/>
              <a:t>Emp</a:t>
            </a:r>
            <a:r>
              <a:rPr lang="en-US" dirty="0" smtClean="0"/>
              <a:t> Record 0</a:t>
            </a:r>
            <a:endParaRPr lang="en-US" dirty="0"/>
          </a:p>
        </p:txBody>
      </p:sp>
      <p:sp>
        <p:nvSpPr>
          <p:cNvPr id="15" name="TextBox 14"/>
          <p:cNvSpPr txBox="1"/>
          <p:nvPr/>
        </p:nvSpPr>
        <p:spPr>
          <a:xfrm>
            <a:off x="3950995" y="5698708"/>
            <a:ext cx="2738038" cy="523220"/>
          </a:xfrm>
          <a:prstGeom prst="rect">
            <a:avLst/>
          </a:prstGeom>
          <a:noFill/>
        </p:spPr>
        <p:txBody>
          <a:bodyPr wrap="square" rtlCol="0">
            <a:spAutoFit/>
          </a:bodyPr>
          <a:lstStyle/>
          <a:p>
            <a:r>
              <a:rPr lang="en-US" sz="1400" dirty="0" smtClean="0"/>
              <a:t>Retro pay in the amount of $1,146.24</a:t>
            </a:r>
            <a:endParaRPr lang="en-US" dirty="0"/>
          </a:p>
        </p:txBody>
      </p:sp>
      <p:sp>
        <p:nvSpPr>
          <p:cNvPr id="18" name="TextBox 17"/>
          <p:cNvSpPr txBox="1"/>
          <p:nvPr/>
        </p:nvSpPr>
        <p:spPr>
          <a:xfrm>
            <a:off x="7393915" y="1172801"/>
            <a:ext cx="1492389" cy="369332"/>
          </a:xfrm>
          <a:prstGeom prst="rect">
            <a:avLst/>
          </a:prstGeom>
          <a:noFill/>
        </p:spPr>
        <p:txBody>
          <a:bodyPr wrap="square" rtlCol="0">
            <a:spAutoFit/>
          </a:bodyPr>
          <a:lstStyle/>
          <a:p>
            <a:r>
              <a:rPr lang="en-US" dirty="0" smtClean="0"/>
              <a:t>Page 2 of </a:t>
            </a:r>
            <a:r>
              <a:rPr lang="en-US" dirty="0"/>
              <a:t>6</a:t>
            </a:r>
            <a:endParaRPr lang="en-US" dirty="0"/>
          </a:p>
        </p:txBody>
      </p:sp>
      <p:sp>
        <p:nvSpPr>
          <p:cNvPr id="22" name="TextBox 21"/>
          <p:cNvSpPr txBox="1"/>
          <p:nvPr/>
        </p:nvSpPr>
        <p:spPr>
          <a:xfrm>
            <a:off x="668048" y="0"/>
            <a:ext cx="1210183" cy="246221"/>
          </a:xfrm>
          <a:prstGeom prst="rect">
            <a:avLst/>
          </a:prstGeom>
          <a:noFill/>
        </p:spPr>
        <p:txBody>
          <a:bodyPr wrap="square" rtlCol="0">
            <a:spAutoFit/>
          </a:bodyPr>
          <a:lstStyle/>
          <a:p>
            <a:r>
              <a:rPr lang="en-US" sz="1000" dirty="0" smtClean="0"/>
              <a:t>Monthly Employee</a:t>
            </a:r>
            <a:endParaRPr lang="en-US" sz="1000" dirty="0"/>
          </a:p>
        </p:txBody>
      </p:sp>
      <p:pic>
        <p:nvPicPr>
          <p:cNvPr id="3" name="Picture 2"/>
          <p:cNvPicPr>
            <a:picLocks noChangeAspect="1"/>
          </p:cNvPicPr>
          <p:nvPr/>
        </p:nvPicPr>
        <p:blipFill>
          <a:blip r:embed="rId2"/>
          <a:stretch>
            <a:fillRect/>
          </a:stretch>
        </p:blipFill>
        <p:spPr>
          <a:xfrm>
            <a:off x="1035103" y="1311585"/>
            <a:ext cx="5653930" cy="3960509"/>
          </a:xfrm>
          <a:prstGeom prst="rect">
            <a:avLst/>
          </a:prstGeom>
        </p:spPr>
      </p:pic>
      <p:sp>
        <p:nvSpPr>
          <p:cNvPr id="12" name="Up Arrow 11"/>
          <p:cNvSpPr/>
          <p:nvPr/>
        </p:nvSpPr>
        <p:spPr>
          <a:xfrm>
            <a:off x="1156761" y="5166718"/>
            <a:ext cx="232756" cy="5319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rot="20524888">
            <a:off x="5471714" y="5159839"/>
            <a:ext cx="276820" cy="5457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2258575">
            <a:off x="6722658" y="1256151"/>
            <a:ext cx="274320" cy="18747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Elbow Connector 5"/>
          <p:cNvCxnSpPr/>
          <p:nvPr/>
        </p:nvCxnSpPr>
        <p:spPr>
          <a:xfrm flipV="1">
            <a:off x="6473828" y="2194560"/>
            <a:ext cx="1020701" cy="824993"/>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stretch>
            <a:fillRect/>
          </a:stretch>
        </p:blipFill>
        <p:spPr>
          <a:xfrm>
            <a:off x="7540922" y="2089221"/>
            <a:ext cx="4488354" cy="2305706"/>
          </a:xfrm>
          <a:prstGeom prst="rect">
            <a:avLst/>
          </a:prstGeom>
        </p:spPr>
      </p:pic>
    </p:spTree>
    <p:extLst>
      <p:ext uri="{BB962C8B-B14F-4D97-AF65-F5344CB8AC3E}">
        <p14:creationId xmlns:p14="http://schemas.microsoft.com/office/powerpoint/2010/main" val="3400485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4770</TotalTime>
  <Words>2780</Words>
  <Application>Microsoft Office PowerPoint</Application>
  <PresentationFormat>Widescreen</PresentationFormat>
  <Paragraphs>182</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Franklin Gothic Book</vt:lpstr>
      <vt:lpstr>Crop</vt:lpstr>
      <vt:lpstr>Review Paycheck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Paycheck</dc:title>
  <dc:creator>Jacqueline Aldrete Vanegas</dc:creator>
  <cp:lastModifiedBy>Jacqueline Aldrete Vanegas</cp:lastModifiedBy>
  <cp:revision>69</cp:revision>
  <dcterms:created xsi:type="dcterms:W3CDTF">2019-10-15T16:29:12Z</dcterms:created>
  <dcterms:modified xsi:type="dcterms:W3CDTF">2020-03-30T20:43:59Z</dcterms:modified>
</cp:coreProperties>
</file>